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624" r:id="rId2"/>
  </p:sldMasterIdLst>
  <p:notesMasterIdLst>
    <p:notesMasterId r:id="rId42"/>
  </p:notesMasterIdLst>
  <p:handoutMasterIdLst>
    <p:handoutMasterId r:id="rId43"/>
  </p:handoutMasterIdLst>
  <p:sldIdLst>
    <p:sldId id="284" r:id="rId3"/>
    <p:sldId id="456" r:id="rId4"/>
    <p:sldId id="340" r:id="rId5"/>
    <p:sldId id="457" r:id="rId6"/>
    <p:sldId id="458" r:id="rId7"/>
    <p:sldId id="459" r:id="rId8"/>
    <p:sldId id="460" r:id="rId9"/>
    <p:sldId id="465" r:id="rId10"/>
    <p:sldId id="461" r:id="rId11"/>
    <p:sldId id="463" r:id="rId12"/>
    <p:sldId id="447" r:id="rId13"/>
    <p:sldId id="464" r:id="rId14"/>
    <p:sldId id="467" r:id="rId15"/>
    <p:sldId id="466" r:id="rId16"/>
    <p:sldId id="468" r:id="rId17"/>
    <p:sldId id="469" r:id="rId18"/>
    <p:sldId id="470" r:id="rId19"/>
    <p:sldId id="471" r:id="rId20"/>
    <p:sldId id="472" r:id="rId21"/>
    <p:sldId id="473" r:id="rId22"/>
    <p:sldId id="474" r:id="rId23"/>
    <p:sldId id="475" r:id="rId24"/>
    <p:sldId id="537"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535" r:id="rId39"/>
    <p:sldId id="519" r:id="rId40"/>
    <p:sldId id="520" r:id="rId41"/>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1pPr>
    <a:lvl2pPr marL="4572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2pPr>
    <a:lvl3pPr marL="9144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3pPr>
    <a:lvl4pPr marL="13716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4pPr>
    <a:lvl5pPr marL="18288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kern="1200">
        <a:solidFill>
          <a:schemeClr val="tx1"/>
        </a:solidFill>
        <a:latin typeface="Arial" pitchFamily="-111" charset="0"/>
        <a:ea typeface="Arial" pitchFamily="-111" charset="0"/>
        <a:cs typeface="Arial" pitchFamily="-111" charset="0"/>
      </a:defRPr>
    </a:lvl6pPr>
    <a:lvl7pPr marL="2743200" algn="l" defTabSz="457200" rtl="0" eaLnBrk="1" latinLnBrk="0" hangingPunct="1">
      <a:defRPr kern="1200">
        <a:solidFill>
          <a:schemeClr val="tx1"/>
        </a:solidFill>
        <a:latin typeface="Arial" pitchFamily="-111" charset="0"/>
        <a:ea typeface="Arial" pitchFamily="-111" charset="0"/>
        <a:cs typeface="Arial" pitchFamily="-111" charset="0"/>
      </a:defRPr>
    </a:lvl7pPr>
    <a:lvl8pPr marL="3200400" algn="l" defTabSz="457200" rtl="0" eaLnBrk="1" latinLnBrk="0" hangingPunct="1">
      <a:defRPr kern="1200">
        <a:solidFill>
          <a:schemeClr val="tx1"/>
        </a:solidFill>
        <a:latin typeface="Arial" pitchFamily="-111" charset="0"/>
        <a:ea typeface="Arial" pitchFamily="-111" charset="0"/>
        <a:cs typeface="Arial" pitchFamily="-111" charset="0"/>
      </a:defRPr>
    </a:lvl8pPr>
    <a:lvl9pPr marL="3657600" algn="l" defTabSz="457200" rtl="0" eaLnBrk="1" latinLnBrk="0" hangingPunct="1">
      <a:defRPr kern="1200">
        <a:solidFill>
          <a:schemeClr val="tx1"/>
        </a:solidFill>
        <a:latin typeface="Arial" pitchFamily="-111" charset="0"/>
        <a:ea typeface="Arial" pitchFamily="-111" charset="0"/>
        <a:cs typeface="Arial" pitchFamily="-111"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696" y="19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00" d="100"/>
          <a:sy n="100" d="100"/>
        </p:scale>
        <p:origin x="-2496" y="-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10T20:34:48.097" idx="2">
    <p:pos x="5406" y="1272"/>
    <p:text>Need to clarify this...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2-10T20:35:48.914" idx="3">
    <p:pos x="5340" y="186"/>
    <p:text>Need to clarify Universal design? Universal tools?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CB76D-8166-4F19-8396-D323C2AC4FF4}" type="doc">
      <dgm:prSet loTypeId="urn:microsoft.com/office/officeart/2005/8/layout/arrow2" loCatId="process" qsTypeId="urn:microsoft.com/office/officeart/2005/8/quickstyle/simple1" qsCatId="simple" csTypeId="urn:microsoft.com/office/officeart/2005/8/colors/accent1_2" csCatId="accent1" phldr="1"/>
      <dgm:spPr/>
    </dgm:pt>
    <dgm:pt modelId="{B4EFCAF9-BE02-429B-81FA-9451ECAA26A6}">
      <dgm:prSet phldrT="[Text]"/>
      <dgm:spPr/>
      <dgm:t>
        <a:bodyPr/>
        <a:lstStyle/>
        <a:p>
          <a:r>
            <a:rPr lang="en-US" dirty="0" smtClean="0"/>
            <a:t>Instruction</a:t>
          </a:r>
          <a:endParaRPr lang="en-US" dirty="0"/>
        </a:p>
      </dgm:t>
    </dgm:pt>
    <dgm:pt modelId="{0470AD65-6030-4C11-A424-AC4EACF7667B}" type="parTrans" cxnId="{F11FF9D5-E7F7-4276-BAF4-A16BD90B16D0}">
      <dgm:prSet/>
      <dgm:spPr/>
      <dgm:t>
        <a:bodyPr/>
        <a:lstStyle/>
        <a:p>
          <a:endParaRPr lang="en-US"/>
        </a:p>
      </dgm:t>
    </dgm:pt>
    <dgm:pt modelId="{2BD6887D-D3D2-475E-BFD5-1997B61ADABD}" type="sibTrans" cxnId="{F11FF9D5-E7F7-4276-BAF4-A16BD90B16D0}">
      <dgm:prSet/>
      <dgm:spPr/>
      <dgm:t>
        <a:bodyPr/>
        <a:lstStyle/>
        <a:p>
          <a:endParaRPr lang="en-US"/>
        </a:p>
      </dgm:t>
    </dgm:pt>
    <dgm:pt modelId="{E9CA6096-0C5B-4583-8EB9-546A6179BCE7}">
      <dgm:prSet phldrT="[Text]"/>
      <dgm:spPr/>
      <dgm:t>
        <a:bodyPr/>
        <a:lstStyle/>
        <a:p>
          <a:r>
            <a:rPr lang="en-US" dirty="0" smtClean="0"/>
            <a:t>Classroom-based assessments</a:t>
          </a:r>
          <a:endParaRPr lang="en-US" dirty="0"/>
        </a:p>
      </dgm:t>
    </dgm:pt>
    <dgm:pt modelId="{9B0DCACE-725A-4FDD-81F1-8C31985FCF10}" type="parTrans" cxnId="{64C107E2-3BFC-4909-B7F7-FA015C0A589A}">
      <dgm:prSet/>
      <dgm:spPr/>
      <dgm:t>
        <a:bodyPr/>
        <a:lstStyle/>
        <a:p>
          <a:endParaRPr lang="en-US"/>
        </a:p>
      </dgm:t>
    </dgm:pt>
    <dgm:pt modelId="{230ED944-0292-4E58-80F3-7A6EFD835E78}" type="sibTrans" cxnId="{64C107E2-3BFC-4909-B7F7-FA015C0A589A}">
      <dgm:prSet/>
      <dgm:spPr/>
      <dgm:t>
        <a:bodyPr/>
        <a:lstStyle/>
        <a:p>
          <a:endParaRPr lang="en-US"/>
        </a:p>
      </dgm:t>
    </dgm:pt>
    <dgm:pt modelId="{1D6AAB2D-3600-4F2B-AF73-AFA629774F70}">
      <dgm:prSet phldrT="[Text]"/>
      <dgm:spPr/>
      <dgm:t>
        <a:bodyPr/>
        <a:lstStyle/>
        <a:p>
          <a:r>
            <a:rPr lang="en-US" dirty="0" smtClean="0"/>
            <a:t>Statewide testing</a:t>
          </a:r>
          <a:endParaRPr lang="en-US" dirty="0"/>
        </a:p>
      </dgm:t>
    </dgm:pt>
    <dgm:pt modelId="{6587D5E7-063D-4100-AC4F-299662058709}" type="parTrans" cxnId="{E096744C-819D-4358-B54D-5718FFC3141F}">
      <dgm:prSet/>
      <dgm:spPr/>
      <dgm:t>
        <a:bodyPr/>
        <a:lstStyle/>
        <a:p>
          <a:endParaRPr lang="en-US"/>
        </a:p>
      </dgm:t>
    </dgm:pt>
    <dgm:pt modelId="{AB0836F9-A147-4760-919C-23568E22786F}" type="sibTrans" cxnId="{E096744C-819D-4358-B54D-5718FFC3141F}">
      <dgm:prSet/>
      <dgm:spPr/>
      <dgm:t>
        <a:bodyPr/>
        <a:lstStyle/>
        <a:p>
          <a:endParaRPr lang="en-US"/>
        </a:p>
      </dgm:t>
    </dgm:pt>
    <dgm:pt modelId="{800FE66D-7AE4-4FB1-A244-7043276C36F3}" type="pres">
      <dgm:prSet presAssocID="{F5CCB76D-8166-4F19-8396-D323C2AC4FF4}" presName="arrowDiagram" presStyleCnt="0">
        <dgm:presLayoutVars>
          <dgm:chMax val="5"/>
          <dgm:dir/>
          <dgm:resizeHandles val="exact"/>
        </dgm:presLayoutVars>
      </dgm:prSet>
      <dgm:spPr/>
    </dgm:pt>
    <dgm:pt modelId="{B7E649C1-BC76-406F-91C3-4E4D08D16416}" type="pres">
      <dgm:prSet presAssocID="{F5CCB76D-8166-4F19-8396-D323C2AC4FF4}" presName="arrow" presStyleLbl="bgShp" presStyleIdx="0" presStyleCnt="1" custLinFactNeighborX="-12970" custLinFactNeighborY="1875"/>
      <dgm:spPr/>
    </dgm:pt>
    <dgm:pt modelId="{000C97B0-5977-4EC9-94FE-A0BEC92494BE}" type="pres">
      <dgm:prSet presAssocID="{F5CCB76D-8166-4F19-8396-D323C2AC4FF4}" presName="arrowDiagram3" presStyleCnt="0"/>
      <dgm:spPr/>
    </dgm:pt>
    <dgm:pt modelId="{CCEA29C4-EE0E-4C06-A115-006E24481C91}" type="pres">
      <dgm:prSet presAssocID="{B4EFCAF9-BE02-429B-81FA-9451ECAA26A6}" presName="bullet3a" presStyleLbl="node1" presStyleIdx="0" presStyleCnt="3"/>
      <dgm:spPr/>
    </dgm:pt>
    <dgm:pt modelId="{A4EB9B1A-6A3E-4679-A8DD-340E45FA5880}" type="pres">
      <dgm:prSet presAssocID="{B4EFCAF9-BE02-429B-81FA-9451ECAA26A6}" presName="textBox3a" presStyleLbl="revTx" presStyleIdx="0" presStyleCnt="3">
        <dgm:presLayoutVars>
          <dgm:bulletEnabled val="1"/>
        </dgm:presLayoutVars>
      </dgm:prSet>
      <dgm:spPr/>
      <dgm:t>
        <a:bodyPr/>
        <a:lstStyle/>
        <a:p>
          <a:endParaRPr lang="en-US"/>
        </a:p>
      </dgm:t>
    </dgm:pt>
    <dgm:pt modelId="{31D53B99-893A-4B1D-AEE4-31A1D8DDD53D}" type="pres">
      <dgm:prSet presAssocID="{E9CA6096-0C5B-4583-8EB9-546A6179BCE7}" presName="bullet3b" presStyleLbl="node1" presStyleIdx="1" presStyleCnt="3"/>
      <dgm:spPr/>
    </dgm:pt>
    <dgm:pt modelId="{3E547413-3419-4C73-BF44-BD8023AA5AAE}" type="pres">
      <dgm:prSet presAssocID="{E9CA6096-0C5B-4583-8EB9-546A6179BCE7}" presName="textBox3b" presStyleLbl="revTx" presStyleIdx="1" presStyleCnt="3">
        <dgm:presLayoutVars>
          <dgm:bulletEnabled val="1"/>
        </dgm:presLayoutVars>
      </dgm:prSet>
      <dgm:spPr/>
      <dgm:t>
        <a:bodyPr/>
        <a:lstStyle/>
        <a:p>
          <a:endParaRPr lang="en-US"/>
        </a:p>
      </dgm:t>
    </dgm:pt>
    <dgm:pt modelId="{9C289F53-2BF8-4F21-AA46-995CBECC2FB0}" type="pres">
      <dgm:prSet presAssocID="{1D6AAB2D-3600-4F2B-AF73-AFA629774F70}" presName="bullet3c" presStyleLbl="node1" presStyleIdx="2" presStyleCnt="3"/>
      <dgm:spPr/>
    </dgm:pt>
    <dgm:pt modelId="{895FB640-D499-4336-8E10-E374BE55545C}" type="pres">
      <dgm:prSet presAssocID="{1D6AAB2D-3600-4F2B-AF73-AFA629774F70}" presName="textBox3c" presStyleLbl="revTx" presStyleIdx="2" presStyleCnt="3">
        <dgm:presLayoutVars>
          <dgm:bulletEnabled val="1"/>
        </dgm:presLayoutVars>
      </dgm:prSet>
      <dgm:spPr/>
      <dgm:t>
        <a:bodyPr/>
        <a:lstStyle/>
        <a:p>
          <a:endParaRPr lang="en-US"/>
        </a:p>
      </dgm:t>
    </dgm:pt>
  </dgm:ptLst>
  <dgm:cxnLst>
    <dgm:cxn modelId="{B42C69B0-CE55-45F0-8677-72746BE55CFC}" type="presOf" srcId="{F5CCB76D-8166-4F19-8396-D323C2AC4FF4}" destId="{800FE66D-7AE4-4FB1-A244-7043276C36F3}" srcOrd="0" destOrd="0" presId="urn:microsoft.com/office/officeart/2005/8/layout/arrow2"/>
    <dgm:cxn modelId="{0C33CA6E-87ED-48EE-BB40-44C62AB0338D}" type="presOf" srcId="{1D6AAB2D-3600-4F2B-AF73-AFA629774F70}" destId="{895FB640-D499-4336-8E10-E374BE55545C}" srcOrd="0" destOrd="0" presId="urn:microsoft.com/office/officeart/2005/8/layout/arrow2"/>
    <dgm:cxn modelId="{5F6F971E-4C24-438A-95C3-EB40DD24E48E}" type="presOf" srcId="{B4EFCAF9-BE02-429B-81FA-9451ECAA26A6}" destId="{A4EB9B1A-6A3E-4679-A8DD-340E45FA5880}" srcOrd="0" destOrd="0" presId="urn:microsoft.com/office/officeart/2005/8/layout/arrow2"/>
    <dgm:cxn modelId="{F11FF9D5-E7F7-4276-BAF4-A16BD90B16D0}" srcId="{F5CCB76D-8166-4F19-8396-D323C2AC4FF4}" destId="{B4EFCAF9-BE02-429B-81FA-9451ECAA26A6}" srcOrd="0" destOrd="0" parTransId="{0470AD65-6030-4C11-A424-AC4EACF7667B}" sibTransId="{2BD6887D-D3D2-475E-BFD5-1997B61ADABD}"/>
    <dgm:cxn modelId="{E096744C-819D-4358-B54D-5718FFC3141F}" srcId="{F5CCB76D-8166-4F19-8396-D323C2AC4FF4}" destId="{1D6AAB2D-3600-4F2B-AF73-AFA629774F70}" srcOrd="2" destOrd="0" parTransId="{6587D5E7-063D-4100-AC4F-299662058709}" sibTransId="{AB0836F9-A147-4760-919C-23568E22786F}"/>
    <dgm:cxn modelId="{2E9145C0-AA79-4597-A6E7-83AC4478D093}" type="presOf" srcId="{E9CA6096-0C5B-4583-8EB9-546A6179BCE7}" destId="{3E547413-3419-4C73-BF44-BD8023AA5AAE}" srcOrd="0" destOrd="0" presId="urn:microsoft.com/office/officeart/2005/8/layout/arrow2"/>
    <dgm:cxn modelId="{64C107E2-3BFC-4909-B7F7-FA015C0A589A}" srcId="{F5CCB76D-8166-4F19-8396-D323C2AC4FF4}" destId="{E9CA6096-0C5B-4583-8EB9-546A6179BCE7}" srcOrd="1" destOrd="0" parTransId="{9B0DCACE-725A-4FDD-81F1-8C31985FCF10}" sibTransId="{230ED944-0292-4E58-80F3-7A6EFD835E78}"/>
    <dgm:cxn modelId="{4A85B434-5B30-4672-8C00-35093990FBE7}" type="presParOf" srcId="{800FE66D-7AE4-4FB1-A244-7043276C36F3}" destId="{B7E649C1-BC76-406F-91C3-4E4D08D16416}" srcOrd="0" destOrd="0" presId="urn:microsoft.com/office/officeart/2005/8/layout/arrow2"/>
    <dgm:cxn modelId="{AA68590B-FF8B-4728-B419-E7C9B5C7B75F}" type="presParOf" srcId="{800FE66D-7AE4-4FB1-A244-7043276C36F3}" destId="{000C97B0-5977-4EC9-94FE-A0BEC92494BE}" srcOrd="1" destOrd="0" presId="urn:microsoft.com/office/officeart/2005/8/layout/arrow2"/>
    <dgm:cxn modelId="{DC2BC0CD-A591-4677-B016-AE2650439E39}" type="presParOf" srcId="{000C97B0-5977-4EC9-94FE-A0BEC92494BE}" destId="{CCEA29C4-EE0E-4C06-A115-006E24481C91}" srcOrd="0" destOrd="0" presId="urn:microsoft.com/office/officeart/2005/8/layout/arrow2"/>
    <dgm:cxn modelId="{401BFC21-169B-4D75-AE33-285F749C0088}" type="presParOf" srcId="{000C97B0-5977-4EC9-94FE-A0BEC92494BE}" destId="{A4EB9B1A-6A3E-4679-A8DD-340E45FA5880}" srcOrd="1" destOrd="0" presId="urn:microsoft.com/office/officeart/2005/8/layout/arrow2"/>
    <dgm:cxn modelId="{6AAC010B-8947-4A98-840E-8F3A08984EC3}" type="presParOf" srcId="{000C97B0-5977-4EC9-94FE-A0BEC92494BE}" destId="{31D53B99-893A-4B1D-AEE4-31A1D8DDD53D}" srcOrd="2" destOrd="0" presId="urn:microsoft.com/office/officeart/2005/8/layout/arrow2"/>
    <dgm:cxn modelId="{86848745-EC30-48E8-89AB-B5B8F005BAFB}" type="presParOf" srcId="{000C97B0-5977-4EC9-94FE-A0BEC92494BE}" destId="{3E547413-3419-4C73-BF44-BD8023AA5AAE}" srcOrd="3" destOrd="0" presId="urn:microsoft.com/office/officeart/2005/8/layout/arrow2"/>
    <dgm:cxn modelId="{EA1D896C-BFD3-4D57-958B-2C182E6F0941}" type="presParOf" srcId="{000C97B0-5977-4EC9-94FE-A0BEC92494BE}" destId="{9C289F53-2BF8-4F21-AA46-995CBECC2FB0}" srcOrd="4" destOrd="0" presId="urn:microsoft.com/office/officeart/2005/8/layout/arrow2"/>
    <dgm:cxn modelId="{B27E4A64-FBA2-4008-A8A5-705A74D1BC6E}" type="presParOf" srcId="{000C97B0-5977-4EC9-94FE-A0BEC92494BE}" destId="{895FB640-D499-4336-8E10-E374BE55545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8C090-DA1C-4904-A7EC-DD076117BD9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696497E0-51F4-412F-A908-610229298901}">
      <dgm:prSet phldrT="[Text]"/>
      <dgm:spPr/>
      <dgm:t>
        <a:bodyPr/>
        <a:lstStyle/>
        <a:p>
          <a:r>
            <a:rPr lang="en-US" dirty="0" smtClean="0"/>
            <a:t>IDEA</a:t>
          </a:r>
          <a:endParaRPr lang="en-US" dirty="0"/>
        </a:p>
      </dgm:t>
    </dgm:pt>
    <dgm:pt modelId="{081727D1-C32B-4DD0-9F56-2FF64DE373B3}" type="parTrans" cxnId="{990A5574-6D47-42E7-8E53-A02778329BA8}">
      <dgm:prSet/>
      <dgm:spPr/>
      <dgm:t>
        <a:bodyPr/>
        <a:lstStyle/>
        <a:p>
          <a:endParaRPr lang="en-US"/>
        </a:p>
      </dgm:t>
    </dgm:pt>
    <dgm:pt modelId="{7849CF71-EED9-490B-B62A-E14CE0FEBD43}" type="sibTrans" cxnId="{990A5574-6D47-42E7-8E53-A02778329BA8}">
      <dgm:prSet/>
      <dgm:spPr/>
      <dgm:t>
        <a:bodyPr/>
        <a:lstStyle/>
        <a:p>
          <a:endParaRPr lang="en-US"/>
        </a:p>
      </dgm:t>
    </dgm:pt>
    <dgm:pt modelId="{908C9078-B237-486F-9D19-9C56E5841148}">
      <dgm:prSet phldrT="[Text]"/>
      <dgm:spPr/>
      <dgm:t>
        <a:bodyPr/>
        <a:lstStyle/>
        <a:p>
          <a:r>
            <a:rPr lang="en-US" dirty="0" smtClean="0"/>
            <a:t>504</a:t>
          </a:r>
          <a:endParaRPr lang="en-US" dirty="0"/>
        </a:p>
      </dgm:t>
    </dgm:pt>
    <dgm:pt modelId="{89A49490-A34B-455A-B57B-733EC76241D9}" type="parTrans" cxnId="{A867817D-C0CE-4776-87B8-5720B402D9DE}">
      <dgm:prSet/>
      <dgm:spPr/>
      <dgm:t>
        <a:bodyPr/>
        <a:lstStyle/>
        <a:p>
          <a:endParaRPr lang="en-US"/>
        </a:p>
      </dgm:t>
    </dgm:pt>
    <dgm:pt modelId="{4359D00E-3836-4960-BA4E-CF4AE301FC72}" type="sibTrans" cxnId="{A867817D-C0CE-4776-87B8-5720B402D9DE}">
      <dgm:prSet/>
      <dgm:spPr/>
      <dgm:t>
        <a:bodyPr/>
        <a:lstStyle/>
        <a:p>
          <a:endParaRPr lang="en-US"/>
        </a:p>
      </dgm:t>
    </dgm:pt>
    <dgm:pt modelId="{16D7C5A7-BFDC-4AEF-9906-CB6938532BD6}">
      <dgm:prSet phldrT="[Text]"/>
      <dgm:spPr/>
      <dgm:t>
        <a:bodyPr/>
        <a:lstStyle/>
        <a:p>
          <a:r>
            <a:rPr lang="en-US" dirty="0" smtClean="0"/>
            <a:t>ADA</a:t>
          </a:r>
          <a:endParaRPr lang="en-US" dirty="0"/>
        </a:p>
      </dgm:t>
    </dgm:pt>
    <dgm:pt modelId="{FFE9FDB6-37A2-48FF-AB31-1A5255827F7B}" type="parTrans" cxnId="{9F7DF116-72EB-458B-AA9D-A2262CFD47A5}">
      <dgm:prSet/>
      <dgm:spPr/>
      <dgm:t>
        <a:bodyPr/>
        <a:lstStyle/>
        <a:p>
          <a:endParaRPr lang="en-US"/>
        </a:p>
      </dgm:t>
    </dgm:pt>
    <dgm:pt modelId="{E11C4539-14D8-4900-8493-8C28C405D60E}" type="sibTrans" cxnId="{9F7DF116-72EB-458B-AA9D-A2262CFD47A5}">
      <dgm:prSet/>
      <dgm:spPr/>
      <dgm:t>
        <a:bodyPr/>
        <a:lstStyle/>
        <a:p>
          <a:endParaRPr lang="en-US"/>
        </a:p>
      </dgm:t>
    </dgm:pt>
    <dgm:pt modelId="{E664CEDC-9C98-4407-9D1E-190604059447}" type="pres">
      <dgm:prSet presAssocID="{7A18C090-DA1C-4904-A7EC-DD076117BD92}" presName="Name0" presStyleCnt="0">
        <dgm:presLayoutVars>
          <dgm:chMax val="7"/>
          <dgm:dir/>
          <dgm:resizeHandles val="exact"/>
        </dgm:presLayoutVars>
      </dgm:prSet>
      <dgm:spPr/>
    </dgm:pt>
    <dgm:pt modelId="{3A9BC1BE-D455-40BF-A626-17DFF56C5ADC}" type="pres">
      <dgm:prSet presAssocID="{7A18C090-DA1C-4904-A7EC-DD076117BD92}" presName="ellipse1" presStyleLbl="vennNode1" presStyleIdx="0" presStyleCnt="3">
        <dgm:presLayoutVars>
          <dgm:bulletEnabled val="1"/>
        </dgm:presLayoutVars>
      </dgm:prSet>
      <dgm:spPr/>
      <dgm:t>
        <a:bodyPr/>
        <a:lstStyle/>
        <a:p>
          <a:endParaRPr lang="en-US"/>
        </a:p>
      </dgm:t>
    </dgm:pt>
    <dgm:pt modelId="{4030E9E4-639A-4861-B06D-4960C2EDD424}" type="pres">
      <dgm:prSet presAssocID="{7A18C090-DA1C-4904-A7EC-DD076117BD92}" presName="ellipse2" presStyleLbl="vennNode1" presStyleIdx="1" presStyleCnt="3" custLinFactNeighborX="3087" custLinFactNeighborY="-2100">
        <dgm:presLayoutVars>
          <dgm:bulletEnabled val="1"/>
        </dgm:presLayoutVars>
      </dgm:prSet>
      <dgm:spPr/>
      <dgm:t>
        <a:bodyPr/>
        <a:lstStyle/>
        <a:p>
          <a:endParaRPr lang="en-US"/>
        </a:p>
      </dgm:t>
    </dgm:pt>
    <dgm:pt modelId="{B48976DE-8DC6-4DF8-AEF5-0551E7ED1B20}" type="pres">
      <dgm:prSet presAssocID="{7A18C090-DA1C-4904-A7EC-DD076117BD92}" presName="ellipse3" presStyleLbl="vennNode1" presStyleIdx="2" presStyleCnt="3">
        <dgm:presLayoutVars>
          <dgm:bulletEnabled val="1"/>
        </dgm:presLayoutVars>
      </dgm:prSet>
      <dgm:spPr/>
      <dgm:t>
        <a:bodyPr/>
        <a:lstStyle/>
        <a:p>
          <a:endParaRPr lang="en-US"/>
        </a:p>
      </dgm:t>
    </dgm:pt>
  </dgm:ptLst>
  <dgm:cxnLst>
    <dgm:cxn modelId="{A867817D-C0CE-4776-87B8-5720B402D9DE}" srcId="{7A18C090-DA1C-4904-A7EC-DD076117BD92}" destId="{908C9078-B237-486F-9D19-9C56E5841148}" srcOrd="1" destOrd="0" parTransId="{89A49490-A34B-455A-B57B-733EC76241D9}" sibTransId="{4359D00E-3836-4960-BA4E-CF4AE301FC72}"/>
    <dgm:cxn modelId="{86D62209-3DD4-49B0-B380-54BADD534F2A}" type="presOf" srcId="{7A18C090-DA1C-4904-A7EC-DD076117BD92}" destId="{E664CEDC-9C98-4407-9D1E-190604059447}" srcOrd="0" destOrd="0" presId="urn:microsoft.com/office/officeart/2005/8/layout/rings+Icon"/>
    <dgm:cxn modelId="{9F7DF116-72EB-458B-AA9D-A2262CFD47A5}" srcId="{7A18C090-DA1C-4904-A7EC-DD076117BD92}" destId="{16D7C5A7-BFDC-4AEF-9906-CB6938532BD6}" srcOrd="2" destOrd="0" parTransId="{FFE9FDB6-37A2-48FF-AB31-1A5255827F7B}" sibTransId="{E11C4539-14D8-4900-8493-8C28C405D60E}"/>
    <dgm:cxn modelId="{7FCF80CA-8AD1-4781-AB0F-AB1198A74D4C}" type="presOf" srcId="{696497E0-51F4-412F-A908-610229298901}" destId="{3A9BC1BE-D455-40BF-A626-17DFF56C5ADC}" srcOrd="0" destOrd="0" presId="urn:microsoft.com/office/officeart/2005/8/layout/rings+Icon"/>
    <dgm:cxn modelId="{2490E699-D70A-430F-A425-4C804A9CA985}" type="presOf" srcId="{908C9078-B237-486F-9D19-9C56E5841148}" destId="{4030E9E4-639A-4861-B06D-4960C2EDD424}" srcOrd="0" destOrd="0" presId="urn:microsoft.com/office/officeart/2005/8/layout/rings+Icon"/>
    <dgm:cxn modelId="{990A5574-6D47-42E7-8E53-A02778329BA8}" srcId="{7A18C090-DA1C-4904-A7EC-DD076117BD92}" destId="{696497E0-51F4-412F-A908-610229298901}" srcOrd="0" destOrd="0" parTransId="{081727D1-C32B-4DD0-9F56-2FF64DE373B3}" sibTransId="{7849CF71-EED9-490B-B62A-E14CE0FEBD43}"/>
    <dgm:cxn modelId="{E832F4CB-103E-4D3D-88E0-E49802131FC8}" type="presOf" srcId="{16D7C5A7-BFDC-4AEF-9906-CB6938532BD6}" destId="{B48976DE-8DC6-4DF8-AEF5-0551E7ED1B20}" srcOrd="0" destOrd="0" presId="urn:microsoft.com/office/officeart/2005/8/layout/rings+Icon"/>
    <dgm:cxn modelId="{138C72D0-0541-402C-996B-08A2DE7DB63B}" type="presParOf" srcId="{E664CEDC-9C98-4407-9D1E-190604059447}" destId="{3A9BC1BE-D455-40BF-A626-17DFF56C5ADC}" srcOrd="0" destOrd="0" presId="urn:microsoft.com/office/officeart/2005/8/layout/rings+Icon"/>
    <dgm:cxn modelId="{36193B90-9A8D-47BB-97C7-F671292C089E}" type="presParOf" srcId="{E664CEDC-9C98-4407-9D1E-190604059447}" destId="{4030E9E4-639A-4861-B06D-4960C2EDD424}" srcOrd="1" destOrd="0" presId="urn:microsoft.com/office/officeart/2005/8/layout/rings+Icon"/>
    <dgm:cxn modelId="{CEF10E35-69DC-4B3C-9935-516C57BE43D9}" type="presParOf" srcId="{E664CEDC-9C98-4407-9D1E-190604059447}" destId="{B48976DE-8DC6-4DF8-AEF5-0551E7ED1B20}"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FF855-F135-4C19-9A05-B48FEF94D6CE}"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n-US"/>
        </a:p>
      </dgm:t>
    </dgm:pt>
    <dgm:pt modelId="{B076B07E-10CE-49F0-9DB5-C586F63527DB}">
      <dgm:prSet phldrT="[Text]"/>
      <dgm:spPr/>
      <dgm:t>
        <a:bodyPr/>
        <a:lstStyle/>
        <a:p>
          <a:r>
            <a:rPr lang="en-US" dirty="0" smtClean="0"/>
            <a:t>Who are we serving? </a:t>
          </a:r>
          <a:endParaRPr lang="en-US" dirty="0"/>
        </a:p>
      </dgm:t>
    </dgm:pt>
    <dgm:pt modelId="{8EF15B8E-5712-453C-986D-C086F8DCD94F}" type="parTrans" cxnId="{00B79447-0CDD-4AB1-A810-ED012FE759C7}">
      <dgm:prSet/>
      <dgm:spPr/>
      <dgm:t>
        <a:bodyPr/>
        <a:lstStyle/>
        <a:p>
          <a:endParaRPr lang="en-US"/>
        </a:p>
      </dgm:t>
    </dgm:pt>
    <dgm:pt modelId="{E8D6D481-E673-473F-8369-A0F3728FA65B}" type="sibTrans" cxnId="{00B79447-0CDD-4AB1-A810-ED012FE759C7}">
      <dgm:prSet/>
      <dgm:spPr/>
      <dgm:t>
        <a:bodyPr/>
        <a:lstStyle/>
        <a:p>
          <a:endParaRPr lang="en-US"/>
        </a:p>
      </dgm:t>
    </dgm:pt>
    <dgm:pt modelId="{C684FA6E-7914-4367-AA3F-33175F1F96E6}">
      <dgm:prSet phldrT="[Text]"/>
      <dgm:spPr>
        <a:solidFill>
          <a:schemeClr val="accent5">
            <a:lumMod val="20000"/>
            <a:lumOff val="80000"/>
          </a:schemeClr>
        </a:solidFill>
      </dgm:spPr>
      <dgm:t>
        <a:bodyPr/>
        <a:lstStyle/>
        <a:p>
          <a:r>
            <a:rPr lang="en-US" dirty="0" smtClean="0"/>
            <a:t>Students with low incidence disabilities</a:t>
          </a:r>
          <a:endParaRPr lang="en-US" dirty="0"/>
        </a:p>
      </dgm:t>
    </dgm:pt>
    <dgm:pt modelId="{10F2475C-5D34-4C1D-9E9F-59C9F01A63BC}" type="parTrans" cxnId="{44A8451E-83F5-4D26-A4F3-EB5B3E1E8589}">
      <dgm:prSet/>
      <dgm:spPr/>
      <dgm:t>
        <a:bodyPr/>
        <a:lstStyle/>
        <a:p>
          <a:endParaRPr lang="en-US"/>
        </a:p>
      </dgm:t>
    </dgm:pt>
    <dgm:pt modelId="{1D246287-0086-49F3-9047-EA3CAB8A5616}" type="sibTrans" cxnId="{44A8451E-83F5-4D26-A4F3-EB5B3E1E8589}">
      <dgm:prSet/>
      <dgm:spPr/>
      <dgm:t>
        <a:bodyPr/>
        <a:lstStyle/>
        <a:p>
          <a:endParaRPr lang="en-US"/>
        </a:p>
      </dgm:t>
    </dgm:pt>
    <dgm:pt modelId="{1122A6EC-4568-46D7-BB4E-8BF7CB9C8CE1}">
      <dgm:prSet phldrT="[Text]"/>
      <dgm:spPr>
        <a:solidFill>
          <a:schemeClr val="accent2">
            <a:lumMod val="20000"/>
            <a:lumOff val="80000"/>
          </a:schemeClr>
        </a:solidFill>
      </dgm:spPr>
      <dgm:t>
        <a:bodyPr/>
        <a:lstStyle/>
        <a:p>
          <a:r>
            <a:rPr lang="en-US" dirty="0" smtClean="0"/>
            <a:t>Students with high incidence disabilities	</a:t>
          </a:r>
          <a:endParaRPr lang="en-US" dirty="0"/>
        </a:p>
      </dgm:t>
    </dgm:pt>
    <dgm:pt modelId="{896669B0-2663-4D96-AC16-17958B362998}" type="parTrans" cxnId="{F09B4CEF-9035-4D88-9913-F71A6D88F9CE}">
      <dgm:prSet/>
      <dgm:spPr/>
      <dgm:t>
        <a:bodyPr/>
        <a:lstStyle/>
        <a:p>
          <a:endParaRPr lang="en-US"/>
        </a:p>
      </dgm:t>
    </dgm:pt>
    <dgm:pt modelId="{36C2FA16-5AFA-427F-BF7E-47D90D605EC2}" type="sibTrans" cxnId="{F09B4CEF-9035-4D88-9913-F71A6D88F9CE}">
      <dgm:prSet/>
      <dgm:spPr/>
      <dgm:t>
        <a:bodyPr/>
        <a:lstStyle/>
        <a:p>
          <a:endParaRPr lang="en-US"/>
        </a:p>
      </dgm:t>
    </dgm:pt>
    <dgm:pt modelId="{AE1959BE-623C-4BA4-BCFC-7B3507917D9F}">
      <dgm:prSet/>
      <dgm:spPr>
        <a:solidFill>
          <a:schemeClr val="accent4">
            <a:lumMod val="20000"/>
            <a:lumOff val="80000"/>
            <a:alpha val="90000"/>
          </a:schemeClr>
        </a:solidFill>
      </dgm:spPr>
      <dgm:t>
        <a:bodyPr/>
        <a:lstStyle/>
        <a:p>
          <a:r>
            <a:rPr lang="en-US" dirty="0" smtClean="0"/>
            <a:t>ALL students</a:t>
          </a:r>
          <a:endParaRPr lang="en-US" dirty="0"/>
        </a:p>
      </dgm:t>
    </dgm:pt>
    <dgm:pt modelId="{85651EE1-864F-44B7-B4A3-CBDD3BD079B8}" type="parTrans" cxnId="{62E2CFCC-2298-4A95-96BE-A940B42901E4}">
      <dgm:prSet/>
      <dgm:spPr/>
      <dgm:t>
        <a:bodyPr/>
        <a:lstStyle/>
        <a:p>
          <a:endParaRPr lang="en-US"/>
        </a:p>
      </dgm:t>
    </dgm:pt>
    <dgm:pt modelId="{41E4B776-E642-4F39-BDF5-C39B34A4FE47}" type="sibTrans" cxnId="{62E2CFCC-2298-4A95-96BE-A940B42901E4}">
      <dgm:prSet/>
      <dgm:spPr/>
      <dgm:t>
        <a:bodyPr/>
        <a:lstStyle/>
        <a:p>
          <a:endParaRPr lang="en-US"/>
        </a:p>
      </dgm:t>
    </dgm:pt>
    <dgm:pt modelId="{CEA5A501-25A1-4422-87DD-2B49148116DF}" type="pres">
      <dgm:prSet presAssocID="{F71FF855-F135-4C19-9A05-B48FEF94D6CE}" presName="list" presStyleCnt="0">
        <dgm:presLayoutVars>
          <dgm:dir/>
          <dgm:animLvl val="lvl"/>
        </dgm:presLayoutVars>
      </dgm:prSet>
      <dgm:spPr/>
      <dgm:t>
        <a:bodyPr/>
        <a:lstStyle/>
        <a:p>
          <a:endParaRPr lang="en-US"/>
        </a:p>
      </dgm:t>
    </dgm:pt>
    <dgm:pt modelId="{446379D1-4CFB-4492-BA81-AEB5D2E82D10}" type="pres">
      <dgm:prSet presAssocID="{B076B07E-10CE-49F0-9DB5-C586F63527DB}" presName="posSpace" presStyleCnt="0"/>
      <dgm:spPr/>
    </dgm:pt>
    <dgm:pt modelId="{7D58E0E3-9732-4446-8C77-2F4F8A15CA84}" type="pres">
      <dgm:prSet presAssocID="{B076B07E-10CE-49F0-9DB5-C586F63527DB}" presName="vertFlow" presStyleCnt="0"/>
      <dgm:spPr/>
    </dgm:pt>
    <dgm:pt modelId="{B8CFD737-C6A1-4457-BBEB-34F7A3CF2ABE}" type="pres">
      <dgm:prSet presAssocID="{B076B07E-10CE-49F0-9DB5-C586F63527DB}" presName="topSpace" presStyleCnt="0"/>
      <dgm:spPr/>
    </dgm:pt>
    <dgm:pt modelId="{B9CDD531-64C6-4D3F-8A69-EF9BB032ED7A}" type="pres">
      <dgm:prSet presAssocID="{B076B07E-10CE-49F0-9DB5-C586F63527DB}" presName="firstComp" presStyleCnt="0"/>
      <dgm:spPr/>
    </dgm:pt>
    <dgm:pt modelId="{709C70F0-7FBD-4E89-9B46-6F6E57D3FFBC}" type="pres">
      <dgm:prSet presAssocID="{B076B07E-10CE-49F0-9DB5-C586F63527DB}" presName="firstChild" presStyleLbl="bgAccFollowNode1" presStyleIdx="0" presStyleCnt="3"/>
      <dgm:spPr/>
      <dgm:t>
        <a:bodyPr/>
        <a:lstStyle/>
        <a:p>
          <a:endParaRPr lang="en-US"/>
        </a:p>
      </dgm:t>
    </dgm:pt>
    <dgm:pt modelId="{242C9142-636E-400C-9156-BE35FC3BD65A}" type="pres">
      <dgm:prSet presAssocID="{B076B07E-10CE-49F0-9DB5-C586F63527DB}" presName="firstChildTx" presStyleLbl="bgAccFollowNode1" presStyleIdx="0" presStyleCnt="3">
        <dgm:presLayoutVars>
          <dgm:bulletEnabled val="1"/>
        </dgm:presLayoutVars>
      </dgm:prSet>
      <dgm:spPr/>
      <dgm:t>
        <a:bodyPr/>
        <a:lstStyle/>
        <a:p>
          <a:endParaRPr lang="en-US"/>
        </a:p>
      </dgm:t>
    </dgm:pt>
    <dgm:pt modelId="{E8EB7F6A-586D-4AC8-BF27-74F6872E86DB}" type="pres">
      <dgm:prSet presAssocID="{1122A6EC-4568-46D7-BB4E-8BF7CB9C8CE1}" presName="comp" presStyleCnt="0"/>
      <dgm:spPr/>
    </dgm:pt>
    <dgm:pt modelId="{E988D660-A3C1-4BDB-8CA3-4A8486309D52}" type="pres">
      <dgm:prSet presAssocID="{1122A6EC-4568-46D7-BB4E-8BF7CB9C8CE1}" presName="child" presStyleLbl="bgAccFollowNode1" presStyleIdx="1" presStyleCnt="3"/>
      <dgm:spPr/>
      <dgm:t>
        <a:bodyPr/>
        <a:lstStyle/>
        <a:p>
          <a:endParaRPr lang="en-US"/>
        </a:p>
      </dgm:t>
    </dgm:pt>
    <dgm:pt modelId="{0FAD09BA-5C06-4BEF-A92A-FE1B717BEC1F}" type="pres">
      <dgm:prSet presAssocID="{1122A6EC-4568-46D7-BB4E-8BF7CB9C8CE1}" presName="childTx" presStyleLbl="bgAccFollowNode1" presStyleIdx="1" presStyleCnt="3">
        <dgm:presLayoutVars>
          <dgm:bulletEnabled val="1"/>
        </dgm:presLayoutVars>
      </dgm:prSet>
      <dgm:spPr/>
      <dgm:t>
        <a:bodyPr/>
        <a:lstStyle/>
        <a:p>
          <a:endParaRPr lang="en-US"/>
        </a:p>
      </dgm:t>
    </dgm:pt>
    <dgm:pt modelId="{CA65F7EC-9A5B-473A-AB93-182427335A32}" type="pres">
      <dgm:prSet presAssocID="{AE1959BE-623C-4BA4-BCFC-7B3507917D9F}" presName="comp" presStyleCnt="0"/>
      <dgm:spPr/>
    </dgm:pt>
    <dgm:pt modelId="{EC518B86-1C87-4C96-B247-63786DD420A5}" type="pres">
      <dgm:prSet presAssocID="{AE1959BE-623C-4BA4-BCFC-7B3507917D9F}" presName="child" presStyleLbl="bgAccFollowNode1" presStyleIdx="2" presStyleCnt="3"/>
      <dgm:spPr/>
      <dgm:t>
        <a:bodyPr/>
        <a:lstStyle/>
        <a:p>
          <a:endParaRPr lang="en-US"/>
        </a:p>
      </dgm:t>
    </dgm:pt>
    <dgm:pt modelId="{5015A69F-9AE1-4E3E-B9DB-D9E274C37E85}" type="pres">
      <dgm:prSet presAssocID="{AE1959BE-623C-4BA4-BCFC-7B3507917D9F}" presName="childTx" presStyleLbl="bgAccFollowNode1" presStyleIdx="2" presStyleCnt="3">
        <dgm:presLayoutVars>
          <dgm:bulletEnabled val="1"/>
        </dgm:presLayoutVars>
      </dgm:prSet>
      <dgm:spPr/>
      <dgm:t>
        <a:bodyPr/>
        <a:lstStyle/>
        <a:p>
          <a:endParaRPr lang="en-US"/>
        </a:p>
      </dgm:t>
    </dgm:pt>
    <dgm:pt modelId="{C98B32AF-DAA4-41B4-B80F-5018B102F19D}" type="pres">
      <dgm:prSet presAssocID="{B076B07E-10CE-49F0-9DB5-C586F63527DB}" presName="negSpace" presStyleCnt="0"/>
      <dgm:spPr/>
    </dgm:pt>
    <dgm:pt modelId="{3E1474F8-E86B-41C3-A2F4-37BB6FE98D56}" type="pres">
      <dgm:prSet presAssocID="{B076B07E-10CE-49F0-9DB5-C586F63527DB}" presName="circle" presStyleLbl="node1" presStyleIdx="0" presStyleCnt="1"/>
      <dgm:spPr/>
      <dgm:t>
        <a:bodyPr/>
        <a:lstStyle/>
        <a:p>
          <a:endParaRPr lang="en-US"/>
        </a:p>
      </dgm:t>
    </dgm:pt>
  </dgm:ptLst>
  <dgm:cxnLst>
    <dgm:cxn modelId="{FE0B7B83-6CA8-4BE5-A1E7-A1251261D86C}" type="presOf" srcId="{B076B07E-10CE-49F0-9DB5-C586F63527DB}" destId="{3E1474F8-E86B-41C3-A2F4-37BB6FE98D56}" srcOrd="0" destOrd="0" presId="urn:microsoft.com/office/officeart/2005/8/layout/hList9"/>
    <dgm:cxn modelId="{581D9926-0BC9-4AD1-B0C4-F423C4043C87}" type="presOf" srcId="{1122A6EC-4568-46D7-BB4E-8BF7CB9C8CE1}" destId="{0FAD09BA-5C06-4BEF-A92A-FE1B717BEC1F}" srcOrd="1" destOrd="0" presId="urn:microsoft.com/office/officeart/2005/8/layout/hList9"/>
    <dgm:cxn modelId="{CEB2AAD2-68EF-4342-A3C1-963737BBA785}" type="presOf" srcId="{C684FA6E-7914-4367-AA3F-33175F1F96E6}" destId="{242C9142-636E-400C-9156-BE35FC3BD65A}" srcOrd="1" destOrd="0" presId="urn:microsoft.com/office/officeart/2005/8/layout/hList9"/>
    <dgm:cxn modelId="{4A4316FB-E02D-43FC-9E5A-3FFB260CC72F}" type="presOf" srcId="{C684FA6E-7914-4367-AA3F-33175F1F96E6}" destId="{709C70F0-7FBD-4E89-9B46-6F6E57D3FFBC}" srcOrd="0" destOrd="0" presId="urn:microsoft.com/office/officeart/2005/8/layout/hList9"/>
    <dgm:cxn modelId="{73B6DA84-CCDA-4E46-9BFC-0B537A2D2215}" type="presOf" srcId="{1122A6EC-4568-46D7-BB4E-8BF7CB9C8CE1}" destId="{E988D660-A3C1-4BDB-8CA3-4A8486309D52}" srcOrd="0" destOrd="0" presId="urn:microsoft.com/office/officeart/2005/8/layout/hList9"/>
    <dgm:cxn modelId="{44A8451E-83F5-4D26-A4F3-EB5B3E1E8589}" srcId="{B076B07E-10CE-49F0-9DB5-C586F63527DB}" destId="{C684FA6E-7914-4367-AA3F-33175F1F96E6}" srcOrd="0" destOrd="0" parTransId="{10F2475C-5D34-4C1D-9E9F-59C9F01A63BC}" sibTransId="{1D246287-0086-49F3-9047-EA3CAB8A5616}"/>
    <dgm:cxn modelId="{B98EC554-CEA7-4D57-974A-AFB22C7F0787}" type="presOf" srcId="{F71FF855-F135-4C19-9A05-B48FEF94D6CE}" destId="{CEA5A501-25A1-4422-87DD-2B49148116DF}" srcOrd="0" destOrd="0" presId="urn:microsoft.com/office/officeart/2005/8/layout/hList9"/>
    <dgm:cxn modelId="{A73D66A8-1F71-4504-AA70-3B5194AA877B}" type="presOf" srcId="{AE1959BE-623C-4BA4-BCFC-7B3507917D9F}" destId="{5015A69F-9AE1-4E3E-B9DB-D9E274C37E85}" srcOrd="1" destOrd="0" presId="urn:microsoft.com/office/officeart/2005/8/layout/hList9"/>
    <dgm:cxn modelId="{F09B4CEF-9035-4D88-9913-F71A6D88F9CE}" srcId="{B076B07E-10CE-49F0-9DB5-C586F63527DB}" destId="{1122A6EC-4568-46D7-BB4E-8BF7CB9C8CE1}" srcOrd="1" destOrd="0" parTransId="{896669B0-2663-4D96-AC16-17958B362998}" sibTransId="{36C2FA16-5AFA-427F-BF7E-47D90D605EC2}"/>
    <dgm:cxn modelId="{00B79447-0CDD-4AB1-A810-ED012FE759C7}" srcId="{F71FF855-F135-4C19-9A05-B48FEF94D6CE}" destId="{B076B07E-10CE-49F0-9DB5-C586F63527DB}" srcOrd="0" destOrd="0" parTransId="{8EF15B8E-5712-453C-986D-C086F8DCD94F}" sibTransId="{E8D6D481-E673-473F-8369-A0F3728FA65B}"/>
    <dgm:cxn modelId="{290CEF98-55FB-44B0-BE69-411C9A97CB14}" type="presOf" srcId="{AE1959BE-623C-4BA4-BCFC-7B3507917D9F}" destId="{EC518B86-1C87-4C96-B247-63786DD420A5}" srcOrd="0" destOrd="0" presId="urn:microsoft.com/office/officeart/2005/8/layout/hList9"/>
    <dgm:cxn modelId="{62E2CFCC-2298-4A95-96BE-A940B42901E4}" srcId="{B076B07E-10CE-49F0-9DB5-C586F63527DB}" destId="{AE1959BE-623C-4BA4-BCFC-7B3507917D9F}" srcOrd="2" destOrd="0" parTransId="{85651EE1-864F-44B7-B4A3-CBDD3BD079B8}" sibTransId="{41E4B776-E642-4F39-BDF5-C39B34A4FE47}"/>
    <dgm:cxn modelId="{03954C26-D745-4F5B-80A2-B3B2194A37CB}" type="presParOf" srcId="{CEA5A501-25A1-4422-87DD-2B49148116DF}" destId="{446379D1-4CFB-4492-BA81-AEB5D2E82D10}" srcOrd="0" destOrd="0" presId="urn:microsoft.com/office/officeart/2005/8/layout/hList9"/>
    <dgm:cxn modelId="{12346186-30D6-4FDC-B162-7D157A82D5E4}" type="presParOf" srcId="{CEA5A501-25A1-4422-87DD-2B49148116DF}" destId="{7D58E0E3-9732-4446-8C77-2F4F8A15CA84}" srcOrd="1" destOrd="0" presId="urn:microsoft.com/office/officeart/2005/8/layout/hList9"/>
    <dgm:cxn modelId="{AFD868DD-24E8-435B-B626-F77E769CD929}" type="presParOf" srcId="{7D58E0E3-9732-4446-8C77-2F4F8A15CA84}" destId="{B8CFD737-C6A1-4457-BBEB-34F7A3CF2ABE}" srcOrd="0" destOrd="0" presId="urn:microsoft.com/office/officeart/2005/8/layout/hList9"/>
    <dgm:cxn modelId="{08C70C1D-FBE1-4769-B50D-016705849A53}" type="presParOf" srcId="{7D58E0E3-9732-4446-8C77-2F4F8A15CA84}" destId="{B9CDD531-64C6-4D3F-8A69-EF9BB032ED7A}" srcOrd="1" destOrd="0" presId="urn:microsoft.com/office/officeart/2005/8/layout/hList9"/>
    <dgm:cxn modelId="{02298FCD-49CF-42AC-87EB-B762E1C9D1BE}" type="presParOf" srcId="{B9CDD531-64C6-4D3F-8A69-EF9BB032ED7A}" destId="{709C70F0-7FBD-4E89-9B46-6F6E57D3FFBC}" srcOrd="0" destOrd="0" presId="urn:microsoft.com/office/officeart/2005/8/layout/hList9"/>
    <dgm:cxn modelId="{BBB70139-54CA-489A-87FC-3D948A47EC22}" type="presParOf" srcId="{B9CDD531-64C6-4D3F-8A69-EF9BB032ED7A}" destId="{242C9142-636E-400C-9156-BE35FC3BD65A}" srcOrd="1" destOrd="0" presId="urn:microsoft.com/office/officeart/2005/8/layout/hList9"/>
    <dgm:cxn modelId="{55567251-C34C-443F-A749-638E19BB80E3}" type="presParOf" srcId="{7D58E0E3-9732-4446-8C77-2F4F8A15CA84}" destId="{E8EB7F6A-586D-4AC8-BF27-74F6872E86DB}" srcOrd="2" destOrd="0" presId="urn:microsoft.com/office/officeart/2005/8/layout/hList9"/>
    <dgm:cxn modelId="{D5765846-AF99-45E3-A193-0FFABE71E2D6}" type="presParOf" srcId="{E8EB7F6A-586D-4AC8-BF27-74F6872E86DB}" destId="{E988D660-A3C1-4BDB-8CA3-4A8486309D52}" srcOrd="0" destOrd="0" presId="urn:microsoft.com/office/officeart/2005/8/layout/hList9"/>
    <dgm:cxn modelId="{3D8FC3C5-BFEE-4E28-8101-2B76E246F371}" type="presParOf" srcId="{E8EB7F6A-586D-4AC8-BF27-74F6872E86DB}" destId="{0FAD09BA-5C06-4BEF-A92A-FE1B717BEC1F}" srcOrd="1" destOrd="0" presId="urn:microsoft.com/office/officeart/2005/8/layout/hList9"/>
    <dgm:cxn modelId="{7D3A2688-330C-491A-8A44-D95EE20BA733}" type="presParOf" srcId="{7D58E0E3-9732-4446-8C77-2F4F8A15CA84}" destId="{CA65F7EC-9A5B-473A-AB93-182427335A32}" srcOrd="3" destOrd="0" presId="urn:microsoft.com/office/officeart/2005/8/layout/hList9"/>
    <dgm:cxn modelId="{30DD26FA-003F-4ACF-ACC2-4D3BF227C7A8}" type="presParOf" srcId="{CA65F7EC-9A5B-473A-AB93-182427335A32}" destId="{EC518B86-1C87-4C96-B247-63786DD420A5}" srcOrd="0" destOrd="0" presId="urn:microsoft.com/office/officeart/2005/8/layout/hList9"/>
    <dgm:cxn modelId="{983D00A2-0CA7-47A0-8459-BED3CA5A8351}" type="presParOf" srcId="{CA65F7EC-9A5B-473A-AB93-182427335A32}" destId="{5015A69F-9AE1-4E3E-B9DB-D9E274C37E85}" srcOrd="1" destOrd="0" presId="urn:microsoft.com/office/officeart/2005/8/layout/hList9"/>
    <dgm:cxn modelId="{76BD992C-5728-45C8-8434-8C7105A99487}" type="presParOf" srcId="{CEA5A501-25A1-4422-87DD-2B49148116DF}" destId="{C98B32AF-DAA4-41B4-B80F-5018B102F19D}" srcOrd="2" destOrd="0" presId="urn:microsoft.com/office/officeart/2005/8/layout/hList9"/>
    <dgm:cxn modelId="{67B33AAD-51F2-45D8-B7E2-0B59DCFA0C34}" type="presParOf" srcId="{CEA5A501-25A1-4422-87DD-2B49148116DF}" destId="{3E1474F8-E86B-41C3-A2F4-37BB6FE98D56}"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BEF95-CC1A-448E-9534-2627BE82A00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7315646-C537-441B-BE10-74BF0BB5BE5B}">
      <dgm:prSet phldrT="[Text]"/>
      <dgm:spPr/>
      <dgm:t>
        <a:bodyPr/>
        <a:lstStyle/>
        <a:p>
          <a:r>
            <a:rPr lang="en-US" dirty="0" smtClean="0"/>
            <a:t>Augmentation</a:t>
          </a:r>
        </a:p>
        <a:p>
          <a:endParaRPr lang="en-US" dirty="0"/>
        </a:p>
      </dgm:t>
    </dgm:pt>
    <dgm:pt modelId="{0EBDE037-A740-4D0E-B606-B0258A0EC9A3}" type="parTrans" cxnId="{F3EB09F1-24BB-47A5-A5B7-A5B7FB42DF7F}">
      <dgm:prSet/>
      <dgm:spPr/>
      <dgm:t>
        <a:bodyPr/>
        <a:lstStyle/>
        <a:p>
          <a:endParaRPr lang="en-US"/>
        </a:p>
      </dgm:t>
    </dgm:pt>
    <dgm:pt modelId="{A316371A-A176-419D-BE7F-AC1BB5BBC807}" type="sibTrans" cxnId="{F3EB09F1-24BB-47A5-A5B7-A5B7FB42DF7F}">
      <dgm:prSet/>
      <dgm:spPr/>
      <dgm:t>
        <a:bodyPr/>
        <a:lstStyle/>
        <a:p>
          <a:endParaRPr lang="en-US"/>
        </a:p>
      </dgm:t>
    </dgm:pt>
    <dgm:pt modelId="{7139E82F-B0CF-4B7E-A826-F9E0BF7E9DC0}">
      <dgm:prSet phldrT="[Text]"/>
      <dgm:spPr/>
      <dgm:t>
        <a:bodyPr/>
        <a:lstStyle/>
        <a:p>
          <a:r>
            <a:rPr lang="en-US" dirty="0" smtClean="0"/>
            <a:t>Modification</a:t>
          </a:r>
        </a:p>
        <a:p>
          <a:endParaRPr lang="en-US" dirty="0"/>
        </a:p>
      </dgm:t>
    </dgm:pt>
    <dgm:pt modelId="{7A748C91-13DB-4C51-BFEA-2D3714CADD83}" type="parTrans" cxnId="{916DD361-F53A-4457-97E5-E4BA90770F41}">
      <dgm:prSet/>
      <dgm:spPr/>
      <dgm:t>
        <a:bodyPr/>
        <a:lstStyle/>
        <a:p>
          <a:endParaRPr lang="en-US"/>
        </a:p>
      </dgm:t>
    </dgm:pt>
    <dgm:pt modelId="{1BBCD9D0-4F7A-434D-B2BA-3D26B6C3BBED}" type="sibTrans" cxnId="{916DD361-F53A-4457-97E5-E4BA90770F41}">
      <dgm:prSet/>
      <dgm:spPr/>
      <dgm:t>
        <a:bodyPr/>
        <a:lstStyle/>
        <a:p>
          <a:endParaRPr lang="en-US"/>
        </a:p>
      </dgm:t>
    </dgm:pt>
    <dgm:pt modelId="{403CFBDA-3048-477A-8452-005C2A0AB3E4}">
      <dgm:prSet/>
      <dgm:spPr/>
      <dgm:t>
        <a:bodyPr/>
        <a:lstStyle/>
        <a:p>
          <a:r>
            <a:rPr lang="en-US" dirty="0" smtClean="0"/>
            <a:t>Substitution</a:t>
          </a:r>
        </a:p>
        <a:p>
          <a:endParaRPr lang="en-US" dirty="0"/>
        </a:p>
      </dgm:t>
    </dgm:pt>
    <dgm:pt modelId="{090E22D9-DDB9-49E0-9C35-F925E5E882E5}" type="parTrans" cxnId="{A59C9CEF-286E-4685-ACE3-59A30A1EE110}">
      <dgm:prSet/>
      <dgm:spPr/>
      <dgm:t>
        <a:bodyPr/>
        <a:lstStyle/>
        <a:p>
          <a:endParaRPr lang="en-US"/>
        </a:p>
      </dgm:t>
    </dgm:pt>
    <dgm:pt modelId="{F99A6E22-60BF-41A5-B86C-F51DE4BCDCC4}" type="sibTrans" cxnId="{A59C9CEF-286E-4685-ACE3-59A30A1EE110}">
      <dgm:prSet/>
      <dgm:spPr/>
      <dgm:t>
        <a:bodyPr/>
        <a:lstStyle/>
        <a:p>
          <a:endParaRPr lang="en-US"/>
        </a:p>
      </dgm:t>
    </dgm:pt>
    <dgm:pt modelId="{8B4B5559-3646-4C4E-A90E-98A179B8D67E}">
      <dgm:prSet/>
      <dgm:spPr/>
      <dgm:t>
        <a:bodyPr/>
        <a:lstStyle/>
        <a:p>
          <a:r>
            <a:rPr lang="en-US" dirty="0" smtClean="0"/>
            <a:t>Technology allows for significant task redesign</a:t>
          </a:r>
          <a:endParaRPr lang="en-US" dirty="0"/>
        </a:p>
      </dgm:t>
    </dgm:pt>
    <dgm:pt modelId="{4FEBB1E1-76A1-43C6-BC06-667FDBC6173B}" type="parTrans" cxnId="{3AE1E2C8-E492-43B7-919A-C83D36CDE7DE}">
      <dgm:prSet/>
      <dgm:spPr/>
      <dgm:t>
        <a:bodyPr/>
        <a:lstStyle/>
        <a:p>
          <a:endParaRPr lang="en-US"/>
        </a:p>
      </dgm:t>
    </dgm:pt>
    <dgm:pt modelId="{2814FFA1-F8FE-4A99-87EA-E6434066D0D3}" type="sibTrans" cxnId="{3AE1E2C8-E492-43B7-919A-C83D36CDE7DE}">
      <dgm:prSet/>
      <dgm:spPr/>
      <dgm:t>
        <a:bodyPr/>
        <a:lstStyle/>
        <a:p>
          <a:endParaRPr lang="en-US"/>
        </a:p>
      </dgm:t>
    </dgm:pt>
    <dgm:pt modelId="{B9542D6A-4090-4BE9-9E79-00CA890CEA24}">
      <dgm:prSet/>
      <dgm:spPr/>
      <dgm:t>
        <a:bodyPr/>
        <a:lstStyle/>
        <a:p>
          <a:r>
            <a:rPr lang="en-US" dirty="0" smtClean="0"/>
            <a:t>Redefinition</a:t>
          </a:r>
        </a:p>
        <a:p>
          <a:endParaRPr lang="en-US" dirty="0"/>
        </a:p>
      </dgm:t>
    </dgm:pt>
    <dgm:pt modelId="{B6474751-84B6-4808-8AFB-1B1D43D4265A}" type="parTrans" cxnId="{DC7F5B35-ADCB-4118-AC78-1062ACE12F9F}">
      <dgm:prSet/>
      <dgm:spPr/>
      <dgm:t>
        <a:bodyPr/>
        <a:lstStyle/>
        <a:p>
          <a:endParaRPr lang="en-US"/>
        </a:p>
      </dgm:t>
    </dgm:pt>
    <dgm:pt modelId="{208F5FEE-7002-494D-AF79-6192D59DB4B6}" type="sibTrans" cxnId="{DC7F5B35-ADCB-4118-AC78-1062ACE12F9F}">
      <dgm:prSet/>
      <dgm:spPr/>
      <dgm:t>
        <a:bodyPr/>
        <a:lstStyle/>
        <a:p>
          <a:endParaRPr lang="en-US"/>
        </a:p>
      </dgm:t>
    </dgm:pt>
    <dgm:pt modelId="{6048A3ED-CD70-484D-B63D-0033A7AD96D7}">
      <dgm:prSet/>
      <dgm:spPr/>
      <dgm:t>
        <a:bodyPr/>
        <a:lstStyle/>
        <a:p>
          <a:r>
            <a:rPr lang="en-US" dirty="0" smtClean="0"/>
            <a:t>Technology acts as a direct tool substitute, with no functional change</a:t>
          </a:r>
          <a:endParaRPr lang="en-US" dirty="0"/>
        </a:p>
      </dgm:t>
    </dgm:pt>
    <dgm:pt modelId="{48CAE229-AC7A-4B83-80D0-028716637239}" type="parTrans" cxnId="{F3FC1A6E-5C0C-4821-B253-547F7055BFE1}">
      <dgm:prSet/>
      <dgm:spPr/>
      <dgm:t>
        <a:bodyPr/>
        <a:lstStyle/>
        <a:p>
          <a:endParaRPr lang="en-US"/>
        </a:p>
      </dgm:t>
    </dgm:pt>
    <dgm:pt modelId="{28AFCC1B-6382-4B2F-86C6-E71383662768}" type="sibTrans" cxnId="{F3FC1A6E-5C0C-4821-B253-547F7055BFE1}">
      <dgm:prSet/>
      <dgm:spPr/>
      <dgm:t>
        <a:bodyPr/>
        <a:lstStyle/>
        <a:p>
          <a:endParaRPr lang="en-US"/>
        </a:p>
      </dgm:t>
    </dgm:pt>
    <dgm:pt modelId="{EE749072-1AB7-4313-9339-282F5B212233}">
      <dgm:prSet/>
      <dgm:spPr/>
      <dgm:t>
        <a:bodyPr/>
        <a:lstStyle/>
        <a:p>
          <a:r>
            <a:rPr lang="en-US" dirty="0" smtClean="0"/>
            <a:t>Technology acts as a direct tool substitute, with functional improvement</a:t>
          </a:r>
          <a:endParaRPr lang="en-US" dirty="0"/>
        </a:p>
      </dgm:t>
    </dgm:pt>
    <dgm:pt modelId="{2F546D62-0457-4454-9A43-7AC5D0DE3F35}" type="parTrans" cxnId="{A435A08E-F5CE-4906-8EC8-21B902358CA1}">
      <dgm:prSet/>
      <dgm:spPr/>
      <dgm:t>
        <a:bodyPr/>
        <a:lstStyle/>
        <a:p>
          <a:endParaRPr lang="en-US"/>
        </a:p>
      </dgm:t>
    </dgm:pt>
    <dgm:pt modelId="{29542A28-94DE-4374-B088-19F42DCF3C5F}" type="sibTrans" cxnId="{A435A08E-F5CE-4906-8EC8-21B902358CA1}">
      <dgm:prSet/>
      <dgm:spPr/>
      <dgm:t>
        <a:bodyPr/>
        <a:lstStyle/>
        <a:p>
          <a:endParaRPr lang="en-US"/>
        </a:p>
      </dgm:t>
    </dgm:pt>
    <dgm:pt modelId="{E93A9DC1-C97E-47AB-BB34-3005B4DBC6D5}">
      <dgm:prSet/>
      <dgm:spPr/>
      <dgm:t>
        <a:bodyPr/>
        <a:lstStyle/>
        <a:p>
          <a:r>
            <a:rPr lang="en-US" dirty="0" smtClean="0"/>
            <a:t>Technology allows for the creation of new tasks, previously unconceivable</a:t>
          </a:r>
          <a:endParaRPr lang="en-US" dirty="0"/>
        </a:p>
      </dgm:t>
    </dgm:pt>
    <dgm:pt modelId="{1D150054-80A8-4CEF-959C-29E51758786E}" type="parTrans" cxnId="{B5870CE2-1D91-493E-9A1E-6DA22A058ED7}">
      <dgm:prSet/>
      <dgm:spPr/>
      <dgm:t>
        <a:bodyPr/>
        <a:lstStyle/>
        <a:p>
          <a:endParaRPr lang="en-US"/>
        </a:p>
      </dgm:t>
    </dgm:pt>
    <dgm:pt modelId="{1BC5B556-881F-4AC3-8753-C444614F69EA}" type="sibTrans" cxnId="{B5870CE2-1D91-493E-9A1E-6DA22A058ED7}">
      <dgm:prSet/>
      <dgm:spPr/>
      <dgm:t>
        <a:bodyPr/>
        <a:lstStyle/>
        <a:p>
          <a:endParaRPr lang="en-US"/>
        </a:p>
      </dgm:t>
    </dgm:pt>
    <dgm:pt modelId="{5616064F-8520-4BD0-B5B3-6712F743D566}" type="pres">
      <dgm:prSet presAssocID="{36CBEF95-CC1A-448E-9534-2627BE82A00F}" presName="Name0" presStyleCnt="0">
        <dgm:presLayoutVars>
          <dgm:dir/>
          <dgm:animLvl val="lvl"/>
          <dgm:resizeHandles val="exact"/>
        </dgm:presLayoutVars>
      </dgm:prSet>
      <dgm:spPr/>
      <dgm:t>
        <a:bodyPr/>
        <a:lstStyle/>
        <a:p>
          <a:endParaRPr lang="en-US"/>
        </a:p>
      </dgm:t>
    </dgm:pt>
    <dgm:pt modelId="{F32F5874-C9DE-4791-B565-F83B41C17011}" type="pres">
      <dgm:prSet presAssocID="{403CFBDA-3048-477A-8452-005C2A0AB3E4}" presName="composite" presStyleCnt="0"/>
      <dgm:spPr/>
    </dgm:pt>
    <dgm:pt modelId="{6384AA7E-3838-4A3E-B709-006BA9912F99}" type="pres">
      <dgm:prSet presAssocID="{403CFBDA-3048-477A-8452-005C2A0AB3E4}" presName="parTx" presStyleLbl="alignNode1" presStyleIdx="0" presStyleCnt="4">
        <dgm:presLayoutVars>
          <dgm:chMax val="0"/>
          <dgm:chPref val="0"/>
          <dgm:bulletEnabled val="1"/>
        </dgm:presLayoutVars>
      </dgm:prSet>
      <dgm:spPr/>
      <dgm:t>
        <a:bodyPr/>
        <a:lstStyle/>
        <a:p>
          <a:endParaRPr lang="en-US"/>
        </a:p>
      </dgm:t>
    </dgm:pt>
    <dgm:pt modelId="{74F11496-6A69-40A1-A5BD-ECA05ECADD71}" type="pres">
      <dgm:prSet presAssocID="{403CFBDA-3048-477A-8452-005C2A0AB3E4}" presName="desTx" presStyleLbl="alignAccFollowNode1" presStyleIdx="0" presStyleCnt="4">
        <dgm:presLayoutVars>
          <dgm:bulletEnabled val="1"/>
        </dgm:presLayoutVars>
      </dgm:prSet>
      <dgm:spPr/>
      <dgm:t>
        <a:bodyPr/>
        <a:lstStyle/>
        <a:p>
          <a:endParaRPr lang="en-US"/>
        </a:p>
      </dgm:t>
    </dgm:pt>
    <dgm:pt modelId="{B7F88878-A6BD-4ACC-A4E2-CC4A004AD03C}" type="pres">
      <dgm:prSet presAssocID="{F99A6E22-60BF-41A5-B86C-F51DE4BCDCC4}" presName="space" presStyleCnt="0"/>
      <dgm:spPr/>
    </dgm:pt>
    <dgm:pt modelId="{973485D4-6A6A-416D-BBD8-4D15A2DE1859}" type="pres">
      <dgm:prSet presAssocID="{47315646-C537-441B-BE10-74BF0BB5BE5B}" presName="composite" presStyleCnt="0"/>
      <dgm:spPr/>
    </dgm:pt>
    <dgm:pt modelId="{7A0B719A-E674-4CDA-B848-3BB967066CB2}" type="pres">
      <dgm:prSet presAssocID="{47315646-C537-441B-BE10-74BF0BB5BE5B}" presName="parTx" presStyleLbl="alignNode1" presStyleIdx="1" presStyleCnt="4">
        <dgm:presLayoutVars>
          <dgm:chMax val="0"/>
          <dgm:chPref val="0"/>
          <dgm:bulletEnabled val="1"/>
        </dgm:presLayoutVars>
      </dgm:prSet>
      <dgm:spPr/>
      <dgm:t>
        <a:bodyPr/>
        <a:lstStyle/>
        <a:p>
          <a:endParaRPr lang="en-US"/>
        </a:p>
      </dgm:t>
    </dgm:pt>
    <dgm:pt modelId="{7C6255A0-13A7-4D44-AB79-89DD462B511C}" type="pres">
      <dgm:prSet presAssocID="{47315646-C537-441B-BE10-74BF0BB5BE5B}" presName="desTx" presStyleLbl="alignAccFollowNode1" presStyleIdx="1" presStyleCnt="4">
        <dgm:presLayoutVars>
          <dgm:bulletEnabled val="1"/>
        </dgm:presLayoutVars>
      </dgm:prSet>
      <dgm:spPr/>
      <dgm:t>
        <a:bodyPr/>
        <a:lstStyle/>
        <a:p>
          <a:endParaRPr lang="en-US"/>
        </a:p>
      </dgm:t>
    </dgm:pt>
    <dgm:pt modelId="{B5AF1360-ACA2-4D16-BFE3-5BD6EDD97928}" type="pres">
      <dgm:prSet presAssocID="{A316371A-A176-419D-BE7F-AC1BB5BBC807}" presName="space" presStyleCnt="0"/>
      <dgm:spPr/>
    </dgm:pt>
    <dgm:pt modelId="{AE05791F-8964-46C3-8736-7FFF2097CE64}" type="pres">
      <dgm:prSet presAssocID="{7139E82F-B0CF-4B7E-A826-F9E0BF7E9DC0}" presName="composite" presStyleCnt="0"/>
      <dgm:spPr/>
    </dgm:pt>
    <dgm:pt modelId="{8E6A9844-10FF-47C7-88EA-454488750A8C}" type="pres">
      <dgm:prSet presAssocID="{7139E82F-B0CF-4B7E-A826-F9E0BF7E9DC0}" presName="parTx" presStyleLbl="alignNode1" presStyleIdx="2" presStyleCnt="4">
        <dgm:presLayoutVars>
          <dgm:chMax val="0"/>
          <dgm:chPref val="0"/>
          <dgm:bulletEnabled val="1"/>
        </dgm:presLayoutVars>
      </dgm:prSet>
      <dgm:spPr/>
      <dgm:t>
        <a:bodyPr/>
        <a:lstStyle/>
        <a:p>
          <a:endParaRPr lang="en-US"/>
        </a:p>
      </dgm:t>
    </dgm:pt>
    <dgm:pt modelId="{B8325846-13CC-48B7-8D0A-46B7D65C72E8}" type="pres">
      <dgm:prSet presAssocID="{7139E82F-B0CF-4B7E-A826-F9E0BF7E9DC0}" presName="desTx" presStyleLbl="alignAccFollowNode1" presStyleIdx="2" presStyleCnt="4">
        <dgm:presLayoutVars>
          <dgm:bulletEnabled val="1"/>
        </dgm:presLayoutVars>
      </dgm:prSet>
      <dgm:spPr/>
      <dgm:t>
        <a:bodyPr/>
        <a:lstStyle/>
        <a:p>
          <a:endParaRPr lang="en-US"/>
        </a:p>
      </dgm:t>
    </dgm:pt>
    <dgm:pt modelId="{8022BFF7-24D0-43F8-A8AA-9FD6E6520BD2}" type="pres">
      <dgm:prSet presAssocID="{1BBCD9D0-4F7A-434D-B2BA-3D26B6C3BBED}" presName="space" presStyleCnt="0"/>
      <dgm:spPr/>
    </dgm:pt>
    <dgm:pt modelId="{2FABBC23-72D5-425C-9522-E59543F24BEC}" type="pres">
      <dgm:prSet presAssocID="{B9542D6A-4090-4BE9-9E79-00CA890CEA24}" presName="composite" presStyleCnt="0"/>
      <dgm:spPr/>
    </dgm:pt>
    <dgm:pt modelId="{B7A6B503-7182-48B0-A404-D7BC61DEC843}" type="pres">
      <dgm:prSet presAssocID="{B9542D6A-4090-4BE9-9E79-00CA890CEA24}" presName="parTx" presStyleLbl="alignNode1" presStyleIdx="3" presStyleCnt="4">
        <dgm:presLayoutVars>
          <dgm:chMax val="0"/>
          <dgm:chPref val="0"/>
          <dgm:bulletEnabled val="1"/>
        </dgm:presLayoutVars>
      </dgm:prSet>
      <dgm:spPr/>
      <dgm:t>
        <a:bodyPr/>
        <a:lstStyle/>
        <a:p>
          <a:endParaRPr lang="en-US"/>
        </a:p>
      </dgm:t>
    </dgm:pt>
    <dgm:pt modelId="{7512BFFA-116D-4931-ABE5-0132600DC76A}" type="pres">
      <dgm:prSet presAssocID="{B9542D6A-4090-4BE9-9E79-00CA890CEA24}" presName="desTx" presStyleLbl="alignAccFollowNode1" presStyleIdx="3" presStyleCnt="4">
        <dgm:presLayoutVars>
          <dgm:bulletEnabled val="1"/>
        </dgm:presLayoutVars>
      </dgm:prSet>
      <dgm:spPr/>
      <dgm:t>
        <a:bodyPr/>
        <a:lstStyle/>
        <a:p>
          <a:endParaRPr lang="en-US"/>
        </a:p>
      </dgm:t>
    </dgm:pt>
  </dgm:ptLst>
  <dgm:cxnLst>
    <dgm:cxn modelId="{87BC08AD-385C-4D06-B08B-56E772A9E148}" type="presOf" srcId="{8B4B5559-3646-4C4E-A90E-98A179B8D67E}" destId="{B8325846-13CC-48B7-8D0A-46B7D65C72E8}" srcOrd="0" destOrd="0" presId="urn:microsoft.com/office/officeart/2005/8/layout/hList1"/>
    <dgm:cxn modelId="{A59C9CEF-286E-4685-ACE3-59A30A1EE110}" srcId="{36CBEF95-CC1A-448E-9534-2627BE82A00F}" destId="{403CFBDA-3048-477A-8452-005C2A0AB3E4}" srcOrd="0" destOrd="0" parTransId="{090E22D9-DDB9-49E0-9C35-F925E5E882E5}" sibTransId="{F99A6E22-60BF-41A5-B86C-F51DE4BCDCC4}"/>
    <dgm:cxn modelId="{A435A08E-F5CE-4906-8EC8-21B902358CA1}" srcId="{47315646-C537-441B-BE10-74BF0BB5BE5B}" destId="{EE749072-1AB7-4313-9339-282F5B212233}" srcOrd="0" destOrd="0" parTransId="{2F546D62-0457-4454-9A43-7AC5D0DE3F35}" sibTransId="{29542A28-94DE-4374-B088-19F42DCF3C5F}"/>
    <dgm:cxn modelId="{3AE1E2C8-E492-43B7-919A-C83D36CDE7DE}" srcId="{7139E82F-B0CF-4B7E-A826-F9E0BF7E9DC0}" destId="{8B4B5559-3646-4C4E-A90E-98A179B8D67E}" srcOrd="0" destOrd="0" parTransId="{4FEBB1E1-76A1-43C6-BC06-667FDBC6173B}" sibTransId="{2814FFA1-F8FE-4A99-87EA-E6434066D0D3}"/>
    <dgm:cxn modelId="{61919577-60FB-48A4-B7A5-16020EFBBD4A}" type="presOf" srcId="{7139E82F-B0CF-4B7E-A826-F9E0BF7E9DC0}" destId="{8E6A9844-10FF-47C7-88EA-454488750A8C}" srcOrd="0" destOrd="0" presId="urn:microsoft.com/office/officeart/2005/8/layout/hList1"/>
    <dgm:cxn modelId="{D9B7FABC-C958-4980-B0E1-13CDF1932BCC}" type="presOf" srcId="{403CFBDA-3048-477A-8452-005C2A0AB3E4}" destId="{6384AA7E-3838-4A3E-B709-006BA9912F99}" srcOrd="0" destOrd="0" presId="urn:microsoft.com/office/officeart/2005/8/layout/hList1"/>
    <dgm:cxn modelId="{E95CEB0B-409D-4767-9C65-A01AC7A2FDF0}" type="presOf" srcId="{6048A3ED-CD70-484D-B63D-0033A7AD96D7}" destId="{74F11496-6A69-40A1-A5BD-ECA05ECADD71}" srcOrd="0" destOrd="0" presId="urn:microsoft.com/office/officeart/2005/8/layout/hList1"/>
    <dgm:cxn modelId="{B8F8D9F9-50B0-4D5C-9E2F-ADEE6AAE0A91}" type="presOf" srcId="{EE749072-1AB7-4313-9339-282F5B212233}" destId="{7C6255A0-13A7-4D44-AB79-89DD462B511C}" srcOrd="0" destOrd="0" presId="urn:microsoft.com/office/officeart/2005/8/layout/hList1"/>
    <dgm:cxn modelId="{F3FC1A6E-5C0C-4821-B253-547F7055BFE1}" srcId="{403CFBDA-3048-477A-8452-005C2A0AB3E4}" destId="{6048A3ED-CD70-484D-B63D-0033A7AD96D7}" srcOrd="0" destOrd="0" parTransId="{48CAE229-AC7A-4B83-80D0-028716637239}" sibTransId="{28AFCC1B-6382-4B2F-86C6-E71383662768}"/>
    <dgm:cxn modelId="{B5870CE2-1D91-493E-9A1E-6DA22A058ED7}" srcId="{B9542D6A-4090-4BE9-9E79-00CA890CEA24}" destId="{E93A9DC1-C97E-47AB-BB34-3005B4DBC6D5}" srcOrd="0" destOrd="0" parTransId="{1D150054-80A8-4CEF-959C-29E51758786E}" sibTransId="{1BC5B556-881F-4AC3-8753-C444614F69EA}"/>
    <dgm:cxn modelId="{7F1C663A-34F2-4A25-A73C-1DA7B30899F8}" type="presOf" srcId="{E93A9DC1-C97E-47AB-BB34-3005B4DBC6D5}" destId="{7512BFFA-116D-4931-ABE5-0132600DC76A}" srcOrd="0" destOrd="0" presId="urn:microsoft.com/office/officeart/2005/8/layout/hList1"/>
    <dgm:cxn modelId="{916DD361-F53A-4457-97E5-E4BA90770F41}" srcId="{36CBEF95-CC1A-448E-9534-2627BE82A00F}" destId="{7139E82F-B0CF-4B7E-A826-F9E0BF7E9DC0}" srcOrd="2" destOrd="0" parTransId="{7A748C91-13DB-4C51-BFEA-2D3714CADD83}" sibTransId="{1BBCD9D0-4F7A-434D-B2BA-3D26B6C3BBED}"/>
    <dgm:cxn modelId="{E5A03CDE-26D4-48B7-8A5C-4955D5422196}" type="presOf" srcId="{47315646-C537-441B-BE10-74BF0BB5BE5B}" destId="{7A0B719A-E674-4CDA-B848-3BB967066CB2}" srcOrd="0" destOrd="0" presId="urn:microsoft.com/office/officeart/2005/8/layout/hList1"/>
    <dgm:cxn modelId="{F814A2C2-B9BB-4887-BB8A-702AA0457926}" type="presOf" srcId="{B9542D6A-4090-4BE9-9E79-00CA890CEA24}" destId="{B7A6B503-7182-48B0-A404-D7BC61DEC843}" srcOrd="0" destOrd="0" presId="urn:microsoft.com/office/officeart/2005/8/layout/hList1"/>
    <dgm:cxn modelId="{1E3F1F53-2421-4EB9-8219-96C014A12A1A}" type="presOf" srcId="{36CBEF95-CC1A-448E-9534-2627BE82A00F}" destId="{5616064F-8520-4BD0-B5B3-6712F743D566}" srcOrd="0" destOrd="0" presId="urn:microsoft.com/office/officeart/2005/8/layout/hList1"/>
    <dgm:cxn modelId="{F3EB09F1-24BB-47A5-A5B7-A5B7FB42DF7F}" srcId="{36CBEF95-CC1A-448E-9534-2627BE82A00F}" destId="{47315646-C537-441B-BE10-74BF0BB5BE5B}" srcOrd="1" destOrd="0" parTransId="{0EBDE037-A740-4D0E-B606-B0258A0EC9A3}" sibTransId="{A316371A-A176-419D-BE7F-AC1BB5BBC807}"/>
    <dgm:cxn modelId="{DC7F5B35-ADCB-4118-AC78-1062ACE12F9F}" srcId="{36CBEF95-CC1A-448E-9534-2627BE82A00F}" destId="{B9542D6A-4090-4BE9-9E79-00CA890CEA24}" srcOrd="3" destOrd="0" parTransId="{B6474751-84B6-4808-8AFB-1B1D43D4265A}" sibTransId="{208F5FEE-7002-494D-AF79-6192D59DB4B6}"/>
    <dgm:cxn modelId="{0172F93F-87E0-47DA-B0B0-A002EB15D604}" type="presParOf" srcId="{5616064F-8520-4BD0-B5B3-6712F743D566}" destId="{F32F5874-C9DE-4791-B565-F83B41C17011}" srcOrd="0" destOrd="0" presId="urn:microsoft.com/office/officeart/2005/8/layout/hList1"/>
    <dgm:cxn modelId="{3DCA5A7A-4FC5-4059-AE6B-2B8E48C2BB3D}" type="presParOf" srcId="{F32F5874-C9DE-4791-B565-F83B41C17011}" destId="{6384AA7E-3838-4A3E-B709-006BA9912F99}" srcOrd="0" destOrd="0" presId="urn:microsoft.com/office/officeart/2005/8/layout/hList1"/>
    <dgm:cxn modelId="{B3B3643D-1AE7-474F-A350-AC3365F1013B}" type="presParOf" srcId="{F32F5874-C9DE-4791-B565-F83B41C17011}" destId="{74F11496-6A69-40A1-A5BD-ECA05ECADD71}" srcOrd="1" destOrd="0" presId="urn:microsoft.com/office/officeart/2005/8/layout/hList1"/>
    <dgm:cxn modelId="{8F44330F-BB43-467B-B837-5B8B5B90A11C}" type="presParOf" srcId="{5616064F-8520-4BD0-B5B3-6712F743D566}" destId="{B7F88878-A6BD-4ACC-A4E2-CC4A004AD03C}" srcOrd="1" destOrd="0" presId="urn:microsoft.com/office/officeart/2005/8/layout/hList1"/>
    <dgm:cxn modelId="{8927B92A-993D-44E4-B1C0-8334375819F5}" type="presParOf" srcId="{5616064F-8520-4BD0-B5B3-6712F743D566}" destId="{973485D4-6A6A-416D-BBD8-4D15A2DE1859}" srcOrd="2" destOrd="0" presId="urn:microsoft.com/office/officeart/2005/8/layout/hList1"/>
    <dgm:cxn modelId="{D8E8EC67-708B-4674-B55F-EB27C813D53E}" type="presParOf" srcId="{973485D4-6A6A-416D-BBD8-4D15A2DE1859}" destId="{7A0B719A-E674-4CDA-B848-3BB967066CB2}" srcOrd="0" destOrd="0" presId="urn:microsoft.com/office/officeart/2005/8/layout/hList1"/>
    <dgm:cxn modelId="{18430026-D4D5-4530-8B23-B4BB4147349A}" type="presParOf" srcId="{973485D4-6A6A-416D-BBD8-4D15A2DE1859}" destId="{7C6255A0-13A7-4D44-AB79-89DD462B511C}" srcOrd="1" destOrd="0" presId="urn:microsoft.com/office/officeart/2005/8/layout/hList1"/>
    <dgm:cxn modelId="{50A17C54-DCA0-4DE3-B836-70CE12DC728D}" type="presParOf" srcId="{5616064F-8520-4BD0-B5B3-6712F743D566}" destId="{B5AF1360-ACA2-4D16-BFE3-5BD6EDD97928}" srcOrd="3" destOrd="0" presId="urn:microsoft.com/office/officeart/2005/8/layout/hList1"/>
    <dgm:cxn modelId="{65E2C08A-3410-4037-9D9D-E61254560E00}" type="presParOf" srcId="{5616064F-8520-4BD0-B5B3-6712F743D566}" destId="{AE05791F-8964-46C3-8736-7FFF2097CE64}" srcOrd="4" destOrd="0" presId="urn:microsoft.com/office/officeart/2005/8/layout/hList1"/>
    <dgm:cxn modelId="{26130016-3596-495D-AB69-23804A0B7D9C}" type="presParOf" srcId="{AE05791F-8964-46C3-8736-7FFF2097CE64}" destId="{8E6A9844-10FF-47C7-88EA-454488750A8C}" srcOrd="0" destOrd="0" presId="urn:microsoft.com/office/officeart/2005/8/layout/hList1"/>
    <dgm:cxn modelId="{556136FA-0E61-4FE4-8374-2C57B646FEB3}" type="presParOf" srcId="{AE05791F-8964-46C3-8736-7FFF2097CE64}" destId="{B8325846-13CC-48B7-8D0A-46B7D65C72E8}" srcOrd="1" destOrd="0" presId="urn:microsoft.com/office/officeart/2005/8/layout/hList1"/>
    <dgm:cxn modelId="{9B05EF43-8C4D-44DC-AF6D-E3889A4483F0}" type="presParOf" srcId="{5616064F-8520-4BD0-B5B3-6712F743D566}" destId="{8022BFF7-24D0-43F8-A8AA-9FD6E6520BD2}" srcOrd="5" destOrd="0" presId="urn:microsoft.com/office/officeart/2005/8/layout/hList1"/>
    <dgm:cxn modelId="{16D74F27-EC2B-45F6-867A-ADA110ED6D4A}" type="presParOf" srcId="{5616064F-8520-4BD0-B5B3-6712F743D566}" destId="{2FABBC23-72D5-425C-9522-E59543F24BEC}" srcOrd="6" destOrd="0" presId="urn:microsoft.com/office/officeart/2005/8/layout/hList1"/>
    <dgm:cxn modelId="{C3EAFCA6-87DE-428E-BE58-CA8A8838C231}" type="presParOf" srcId="{2FABBC23-72D5-425C-9522-E59543F24BEC}" destId="{B7A6B503-7182-48B0-A404-D7BC61DEC843}" srcOrd="0" destOrd="0" presId="urn:microsoft.com/office/officeart/2005/8/layout/hList1"/>
    <dgm:cxn modelId="{854D2960-019A-4CE2-8731-017FFAC97C8D}" type="presParOf" srcId="{2FABBC23-72D5-425C-9522-E59543F24BEC}" destId="{7512BFFA-116D-4931-ABE5-0132600DC7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0619AF-386C-4370-B9E8-7FB75D613AA9}" type="doc">
      <dgm:prSet loTypeId="urn:microsoft.com/office/officeart/2005/8/layout/pyramid1" loCatId="pyramid" qsTypeId="urn:microsoft.com/office/officeart/2005/8/quickstyle/simple1" qsCatId="simple" csTypeId="urn:microsoft.com/office/officeart/2005/8/colors/colorful1" csCatId="colorful" phldr="1"/>
      <dgm:spPr/>
    </dgm:pt>
    <dgm:pt modelId="{C1F6CDA1-6711-4299-8070-F35D62D738E9}">
      <dgm:prSet phldrT="[Text]" custT="1"/>
      <dgm:spPr>
        <a:solidFill>
          <a:schemeClr val="accent1">
            <a:lumMod val="60000"/>
            <a:lumOff val="40000"/>
          </a:schemeClr>
        </a:solidFill>
      </dgm:spPr>
      <dgm:t>
        <a:bodyPr/>
        <a:lstStyle/>
        <a:p>
          <a:endParaRPr lang="en-US" sz="2000" dirty="0" smtClean="0"/>
        </a:p>
        <a:p>
          <a:r>
            <a:rPr lang="en-US" sz="2000" dirty="0" smtClean="0"/>
            <a:t>AT </a:t>
          </a:r>
        </a:p>
        <a:p>
          <a:r>
            <a:rPr lang="en-US" sz="2000" dirty="0" smtClean="0"/>
            <a:t>assessment</a:t>
          </a:r>
        </a:p>
        <a:p>
          <a:r>
            <a:rPr lang="en-US" sz="2000" dirty="0" smtClean="0"/>
            <a:t> &amp; services</a:t>
          </a:r>
          <a:endParaRPr lang="en-US" sz="2000" dirty="0"/>
        </a:p>
      </dgm:t>
    </dgm:pt>
    <dgm:pt modelId="{D9BA99DD-3BCD-447E-AF2D-540D647ED5AC}" type="parTrans" cxnId="{040090EE-EE1C-472D-984A-738C0DBB72CF}">
      <dgm:prSet/>
      <dgm:spPr/>
      <dgm:t>
        <a:bodyPr/>
        <a:lstStyle/>
        <a:p>
          <a:endParaRPr lang="en-US"/>
        </a:p>
      </dgm:t>
    </dgm:pt>
    <dgm:pt modelId="{5925BB77-6589-4127-9762-9403DF33CDE8}" type="sibTrans" cxnId="{040090EE-EE1C-472D-984A-738C0DBB72CF}">
      <dgm:prSet/>
      <dgm:spPr/>
      <dgm:t>
        <a:bodyPr/>
        <a:lstStyle/>
        <a:p>
          <a:endParaRPr lang="en-US"/>
        </a:p>
      </dgm:t>
    </dgm:pt>
    <dgm:pt modelId="{AC9FD22B-C0C1-4DC4-AE65-D1D14F110712}">
      <dgm:prSet phldrT="[Text]"/>
      <dgm:spPr>
        <a:solidFill>
          <a:schemeClr val="accent2">
            <a:lumMod val="40000"/>
            <a:lumOff val="60000"/>
          </a:schemeClr>
        </a:solidFill>
      </dgm:spPr>
      <dgm:t>
        <a:bodyPr/>
        <a:lstStyle/>
        <a:p>
          <a:r>
            <a:rPr lang="en-US" dirty="0" smtClean="0"/>
            <a:t>Team-based consideration of designated supports</a:t>
          </a:r>
          <a:endParaRPr lang="en-US" dirty="0"/>
        </a:p>
      </dgm:t>
    </dgm:pt>
    <dgm:pt modelId="{2348AA80-78FE-4459-AA77-24362F6586B6}" type="parTrans" cxnId="{4CE0B184-F435-4242-8874-406E5D313BFB}">
      <dgm:prSet/>
      <dgm:spPr/>
      <dgm:t>
        <a:bodyPr/>
        <a:lstStyle/>
        <a:p>
          <a:endParaRPr lang="en-US"/>
        </a:p>
      </dgm:t>
    </dgm:pt>
    <dgm:pt modelId="{05FE6BC5-A52D-449B-B23C-AA6B0B117F24}" type="sibTrans" cxnId="{4CE0B184-F435-4242-8874-406E5D313BFB}">
      <dgm:prSet/>
      <dgm:spPr/>
      <dgm:t>
        <a:bodyPr/>
        <a:lstStyle/>
        <a:p>
          <a:endParaRPr lang="en-US"/>
        </a:p>
      </dgm:t>
    </dgm:pt>
    <dgm:pt modelId="{205F1C93-DB4B-4E7A-AA3F-AF16D5B185B2}">
      <dgm:prSet phldrT="[Text]"/>
      <dgm:spPr>
        <a:solidFill>
          <a:schemeClr val="accent4">
            <a:lumMod val="60000"/>
            <a:lumOff val="40000"/>
          </a:schemeClr>
        </a:solidFill>
      </dgm:spPr>
      <dgm:t>
        <a:bodyPr/>
        <a:lstStyle/>
        <a:p>
          <a:r>
            <a:rPr lang="en-US" dirty="0" smtClean="0"/>
            <a:t>UDL in the classroom </a:t>
          </a:r>
          <a:endParaRPr lang="en-US" dirty="0"/>
        </a:p>
      </dgm:t>
    </dgm:pt>
    <dgm:pt modelId="{9CB394BE-1F10-4814-A815-68EF76A87280}" type="parTrans" cxnId="{D7158DD0-D4D3-4546-90B7-F81BB3FB4E53}">
      <dgm:prSet/>
      <dgm:spPr/>
      <dgm:t>
        <a:bodyPr/>
        <a:lstStyle/>
        <a:p>
          <a:endParaRPr lang="en-US"/>
        </a:p>
      </dgm:t>
    </dgm:pt>
    <dgm:pt modelId="{41DC2A3A-DC12-41A8-AABB-2BFAF2BB83C3}" type="sibTrans" cxnId="{D7158DD0-D4D3-4546-90B7-F81BB3FB4E53}">
      <dgm:prSet/>
      <dgm:spPr/>
      <dgm:t>
        <a:bodyPr/>
        <a:lstStyle/>
        <a:p>
          <a:endParaRPr lang="en-US"/>
        </a:p>
      </dgm:t>
    </dgm:pt>
    <dgm:pt modelId="{A70EA03E-A907-43E8-9A47-3BB19BFD6070}" type="pres">
      <dgm:prSet presAssocID="{890619AF-386C-4370-B9E8-7FB75D613AA9}" presName="Name0" presStyleCnt="0">
        <dgm:presLayoutVars>
          <dgm:dir/>
          <dgm:animLvl val="lvl"/>
          <dgm:resizeHandles val="exact"/>
        </dgm:presLayoutVars>
      </dgm:prSet>
      <dgm:spPr/>
    </dgm:pt>
    <dgm:pt modelId="{F9E222A6-24A4-42A4-BC56-5DE28D374DE0}" type="pres">
      <dgm:prSet presAssocID="{C1F6CDA1-6711-4299-8070-F35D62D738E9}" presName="Name8" presStyleCnt="0"/>
      <dgm:spPr/>
    </dgm:pt>
    <dgm:pt modelId="{DDAB77E5-5837-4892-9963-00AC3C58007B}" type="pres">
      <dgm:prSet presAssocID="{C1F6CDA1-6711-4299-8070-F35D62D738E9}" presName="level" presStyleLbl="node1" presStyleIdx="0" presStyleCnt="3" custScaleX="102438" custScaleY="103799">
        <dgm:presLayoutVars>
          <dgm:chMax val="1"/>
          <dgm:bulletEnabled val="1"/>
        </dgm:presLayoutVars>
      </dgm:prSet>
      <dgm:spPr/>
      <dgm:t>
        <a:bodyPr/>
        <a:lstStyle/>
        <a:p>
          <a:endParaRPr lang="en-US"/>
        </a:p>
      </dgm:t>
    </dgm:pt>
    <dgm:pt modelId="{5E5E9B93-D562-4B81-B42E-2D7BDABC688F}" type="pres">
      <dgm:prSet presAssocID="{C1F6CDA1-6711-4299-8070-F35D62D738E9}" presName="levelTx" presStyleLbl="revTx" presStyleIdx="0" presStyleCnt="0">
        <dgm:presLayoutVars>
          <dgm:chMax val="1"/>
          <dgm:bulletEnabled val="1"/>
        </dgm:presLayoutVars>
      </dgm:prSet>
      <dgm:spPr/>
      <dgm:t>
        <a:bodyPr/>
        <a:lstStyle/>
        <a:p>
          <a:endParaRPr lang="en-US"/>
        </a:p>
      </dgm:t>
    </dgm:pt>
    <dgm:pt modelId="{CAB5D582-602F-46F7-A4A6-FD52CDFC2C71}" type="pres">
      <dgm:prSet presAssocID="{AC9FD22B-C0C1-4DC4-AE65-D1D14F110712}" presName="Name8" presStyleCnt="0"/>
      <dgm:spPr/>
    </dgm:pt>
    <dgm:pt modelId="{6B5CFED4-4285-4CF6-B275-96090BA151CF}" type="pres">
      <dgm:prSet presAssocID="{AC9FD22B-C0C1-4DC4-AE65-D1D14F110712}" presName="level" presStyleLbl="node1" presStyleIdx="1" presStyleCnt="3">
        <dgm:presLayoutVars>
          <dgm:chMax val="1"/>
          <dgm:bulletEnabled val="1"/>
        </dgm:presLayoutVars>
      </dgm:prSet>
      <dgm:spPr/>
      <dgm:t>
        <a:bodyPr/>
        <a:lstStyle/>
        <a:p>
          <a:endParaRPr lang="en-US"/>
        </a:p>
      </dgm:t>
    </dgm:pt>
    <dgm:pt modelId="{099FD09B-A308-4888-8C31-C2C1FFD2F243}" type="pres">
      <dgm:prSet presAssocID="{AC9FD22B-C0C1-4DC4-AE65-D1D14F110712}" presName="levelTx" presStyleLbl="revTx" presStyleIdx="0" presStyleCnt="0">
        <dgm:presLayoutVars>
          <dgm:chMax val="1"/>
          <dgm:bulletEnabled val="1"/>
        </dgm:presLayoutVars>
      </dgm:prSet>
      <dgm:spPr/>
      <dgm:t>
        <a:bodyPr/>
        <a:lstStyle/>
        <a:p>
          <a:endParaRPr lang="en-US"/>
        </a:p>
      </dgm:t>
    </dgm:pt>
    <dgm:pt modelId="{C7E4F997-068B-42E0-A7A4-528C97C9104A}" type="pres">
      <dgm:prSet presAssocID="{205F1C93-DB4B-4E7A-AA3F-AF16D5B185B2}" presName="Name8" presStyleCnt="0"/>
      <dgm:spPr/>
    </dgm:pt>
    <dgm:pt modelId="{E7A57B62-E4CD-4A89-8C53-A7D1C4D2D2A3}" type="pres">
      <dgm:prSet presAssocID="{205F1C93-DB4B-4E7A-AA3F-AF16D5B185B2}" presName="level" presStyleLbl="node1" presStyleIdx="2" presStyleCnt="3" custLinFactNeighborY="8228">
        <dgm:presLayoutVars>
          <dgm:chMax val="1"/>
          <dgm:bulletEnabled val="1"/>
        </dgm:presLayoutVars>
      </dgm:prSet>
      <dgm:spPr/>
      <dgm:t>
        <a:bodyPr/>
        <a:lstStyle/>
        <a:p>
          <a:endParaRPr lang="en-US"/>
        </a:p>
      </dgm:t>
    </dgm:pt>
    <dgm:pt modelId="{55D62853-1A49-43E0-9074-557518682382}" type="pres">
      <dgm:prSet presAssocID="{205F1C93-DB4B-4E7A-AA3F-AF16D5B185B2}" presName="levelTx" presStyleLbl="revTx" presStyleIdx="0" presStyleCnt="0">
        <dgm:presLayoutVars>
          <dgm:chMax val="1"/>
          <dgm:bulletEnabled val="1"/>
        </dgm:presLayoutVars>
      </dgm:prSet>
      <dgm:spPr/>
      <dgm:t>
        <a:bodyPr/>
        <a:lstStyle/>
        <a:p>
          <a:endParaRPr lang="en-US"/>
        </a:p>
      </dgm:t>
    </dgm:pt>
  </dgm:ptLst>
  <dgm:cxnLst>
    <dgm:cxn modelId="{040090EE-EE1C-472D-984A-738C0DBB72CF}" srcId="{890619AF-386C-4370-B9E8-7FB75D613AA9}" destId="{C1F6CDA1-6711-4299-8070-F35D62D738E9}" srcOrd="0" destOrd="0" parTransId="{D9BA99DD-3BCD-447E-AF2D-540D647ED5AC}" sibTransId="{5925BB77-6589-4127-9762-9403DF33CDE8}"/>
    <dgm:cxn modelId="{D7158DD0-D4D3-4546-90B7-F81BB3FB4E53}" srcId="{890619AF-386C-4370-B9E8-7FB75D613AA9}" destId="{205F1C93-DB4B-4E7A-AA3F-AF16D5B185B2}" srcOrd="2" destOrd="0" parTransId="{9CB394BE-1F10-4814-A815-68EF76A87280}" sibTransId="{41DC2A3A-DC12-41A8-AABB-2BFAF2BB83C3}"/>
    <dgm:cxn modelId="{8C7A2C9C-91F1-4D72-8D26-9FBE39DAACBB}" type="presOf" srcId="{AC9FD22B-C0C1-4DC4-AE65-D1D14F110712}" destId="{099FD09B-A308-4888-8C31-C2C1FFD2F243}" srcOrd="1" destOrd="0" presId="urn:microsoft.com/office/officeart/2005/8/layout/pyramid1"/>
    <dgm:cxn modelId="{B292F5CF-E971-4F65-A689-698C6078E4C3}" type="presOf" srcId="{890619AF-386C-4370-B9E8-7FB75D613AA9}" destId="{A70EA03E-A907-43E8-9A47-3BB19BFD6070}" srcOrd="0" destOrd="0" presId="urn:microsoft.com/office/officeart/2005/8/layout/pyramid1"/>
    <dgm:cxn modelId="{4CE0B184-F435-4242-8874-406E5D313BFB}" srcId="{890619AF-386C-4370-B9E8-7FB75D613AA9}" destId="{AC9FD22B-C0C1-4DC4-AE65-D1D14F110712}" srcOrd="1" destOrd="0" parTransId="{2348AA80-78FE-4459-AA77-24362F6586B6}" sibTransId="{05FE6BC5-A52D-449B-B23C-AA6B0B117F24}"/>
    <dgm:cxn modelId="{709AD011-6B45-4ECD-95D8-0A93CE9EF4EE}" type="presOf" srcId="{C1F6CDA1-6711-4299-8070-F35D62D738E9}" destId="{5E5E9B93-D562-4B81-B42E-2D7BDABC688F}" srcOrd="1" destOrd="0" presId="urn:microsoft.com/office/officeart/2005/8/layout/pyramid1"/>
    <dgm:cxn modelId="{D131D05E-F19E-4D98-A247-978609F29EBC}" type="presOf" srcId="{205F1C93-DB4B-4E7A-AA3F-AF16D5B185B2}" destId="{E7A57B62-E4CD-4A89-8C53-A7D1C4D2D2A3}" srcOrd="0" destOrd="0" presId="urn:microsoft.com/office/officeart/2005/8/layout/pyramid1"/>
    <dgm:cxn modelId="{196E9A5E-2269-4BB9-B75B-DFEE2D50B463}" type="presOf" srcId="{AC9FD22B-C0C1-4DC4-AE65-D1D14F110712}" destId="{6B5CFED4-4285-4CF6-B275-96090BA151CF}" srcOrd="0" destOrd="0" presId="urn:microsoft.com/office/officeart/2005/8/layout/pyramid1"/>
    <dgm:cxn modelId="{DB117B80-1AF5-477F-90C3-AAFCC54EE92A}" type="presOf" srcId="{205F1C93-DB4B-4E7A-AA3F-AF16D5B185B2}" destId="{55D62853-1A49-43E0-9074-557518682382}" srcOrd="1" destOrd="0" presId="urn:microsoft.com/office/officeart/2005/8/layout/pyramid1"/>
    <dgm:cxn modelId="{14C47358-2F02-4374-AC09-640874B2EC8F}" type="presOf" srcId="{C1F6CDA1-6711-4299-8070-F35D62D738E9}" destId="{DDAB77E5-5837-4892-9963-00AC3C58007B}" srcOrd="0" destOrd="0" presId="urn:microsoft.com/office/officeart/2005/8/layout/pyramid1"/>
    <dgm:cxn modelId="{8C62626D-75CE-455A-B87A-054A848AEF9D}" type="presParOf" srcId="{A70EA03E-A907-43E8-9A47-3BB19BFD6070}" destId="{F9E222A6-24A4-42A4-BC56-5DE28D374DE0}" srcOrd="0" destOrd="0" presId="urn:microsoft.com/office/officeart/2005/8/layout/pyramid1"/>
    <dgm:cxn modelId="{A987FF3D-A812-42B9-AE21-E75E81376AAD}" type="presParOf" srcId="{F9E222A6-24A4-42A4-BC56-5DE28D374DE0}" destId="{DDAB77E5-5837-4892-9963-00AC3C58007B}" srcOrd="0" destOrd="0" presId="urn:microsoft.com/office/officeart/2005/8/layout/pyramid1"/>
    <dgm:cxn modelId="{4BBBA216-6F24-436E-B678-10AE8DF08C2B}" type="presParOf" srcId="{F9E222A6-24A4-42A4-BC56-5DE28D374DE0}" destId="{5E5E9B93-D562-4B81-B42E-2D7BDABC688F}" srcOrd="1" destOrd="0" presId="urn:microsoft.com/office/officeart/2005/8/layout/pyramid1"/>
    <dgm:cxn modelId="{A5DF2F72-ED43-4E5E-8A51-F387DF5ACF58}" type="presParOf" srcId="{A70EA03E-A907-43E8-9A47-3BB19BFD6070}" destId="{CAB5D582-602F-46F7-A4A6-FD52CDFC2C71}" srcOrd="1" destOrd="0" presId="urn:microsoft.com/office/officeart/2005/8/layout/pyramid1"/>
    <dgm:cxn modelId="{974C5F75-E0D8-491F-84A1-41883D2CD2C8}" type="presParOf" srcId="{CAB5D582-602F-46F7-A4A6-FD52CDFC2C71}" destId="{6B5CFED4-4285-4CF6-B275-96090BA151CF}" srcOrd="0" destOrd="0" presId="urn:microsoft.com/office/officeart/2005/8/layout/pyramid1"/>
    <dgm:cxn modelId="{BEC1C60F-BFA4-41E6-B094-EF2F67331E72}" type="presParOf" srcId="{CAB5D582-602F-46F7-A4A6-FD52CDFC2C71}" destId="{099FD09B-A308-4888-8C31-C2C1FFD2F243}" srcOrd="1" destOrd="0" presId="urn:microsoft.com/office/officeart/2005/8/layout/pyramid1"/>
    <dgm:cxn modelId="{E6519748-A0FC-4619-9A15-AF75FB807E2D}" type="presParOf" srcId="{A70EA03E-A907-43E8-9A47-3BB19BFD6070}" destId="{C7E4F997-068B-42E0-A7A4-528C97C9104A}" srcOrd="2" destOrd="0" presId="urn:microsoft.com/office/officeart/2005/8/layout/pyramid1"/>
    <dgm:cxn modelId="{DF6E7CB5-2FC8-497F-B215-1E873A079DA6}" type="presParOf" srcId="{C7E4F997-068B-42E0-A7A4-528C97C9104A}" destId="{E7A57B62-E4CD-4A89-8C53-A7D1C4D2D2A3}" srcOrd="0" destOrd="0" presId="urn:microsoft.com/office/officeart/2005/8/layout/pyramid1"/>
    <dgm:cxn modelId="{3B4CC9FE-1433-44BC-B797-21D4C37FD817}" type="presParOf" srcId="{C7E4F997-068B-42E0-A7A4-528C97C9104A}" destId="{55D62853-1A49-43E0-9074-55751868238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649C1-BC76-406F-91C3-4E4D08D16416}">
      <dsp:nvSpPr>
        <dsp:cNvPr id="0" name=""/>
        <dsp:cNvSpPr/>
      </dsp:nvSpPr>
      <dsp:spPr>
        <a:xfrm>
          <a:off x="0" y="0"/>
          <a:ext cx="6502400" cy="4064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A29C4-EE0E-4C06-A115-006E24481C91}">
      <dsp:nvSpPr>
        <dsp:cNvPr id="0" name=""/>
        <dsp:cNvSpPr/>
      </dsp:nvSpPr>
      <dsp:spPr>
        <a:xfrm>
          <a:off x="909560" y="2804972"/>
          <a:ext cx="169062" cy="1690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B9B1A-6A3E-4679-A8DD-340E45FA5880}">
      <dsp:nvSpPr>
        <dsp:cNvPr id="0" name=""/>
        <dsp:cNvSpPr/>
      </dsp:nvSpPr>
      <dsp:spPr>
        <a:xfrm>
          <a:off x="994091" y="2889504"/>
          <a:ext cx="1515059" cy="117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1022350">
            <a:lnSpc>
              <a:spcPct val="90000"/>
            </a:lnSpc>
            <a:spcBef>
              <a:spcPct val="0"/>
            </a:spcBef>
            <a:spcAft>
              <a:spcPct val="35000"/>
            </a:spcAft>
          </a:pPr>
          <a:r>
            <a:rPr lang="en-US" sz="2300" kern="1200" dirty="0" smtClean="0"/>
            <a:t>Instruction</a:t>
          </a:r>
          <a:endParaRPr lang="en-US" sz="2300" kern="1200" dirty="0"/>
        </a:p>
      </dsp:txBody>
      <dsp:txXfrm>
        <a:off x="994091" y="2889504"/>
        <a:ext cx="1515059" cy="1174496"/>
      </dsp:txXfrm>
    </dsp:sp>
    <dsp:sp modelId="{31D53B99-893A-4B1D-AEE4-31A1D8DDD53D}">
      <dsp:nvSpPr>
        <dsp:cNvPr id="0" name=""/>
        <dsp:cNvSpPr/>
      </dsp:nvSpPr>
      <dsp:spPr>
        <a:xfrm>
          <a:off x="2401861" y="1700377"/>
          <a:ext cx="305612" cy="3056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47413-3419-4C73-BF44-BD8023AA5AAE}">
      <dsp:nvSpPr>
        <dsp:cNvPr id="0" name=""/>
        <dsp:cNvSpPr/>
      </dsp:nvSpPr>
      <dsp:spPr>
        <a:xfrm>
          <a:off x="2554668" y="1853183"/>
          <a:ext cx="1560576" cy="221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1022350">
            <a:lnSpc>
              <a:spcPct val="90000"/>
            </a:lnSpc>
            <a:spcBef>
              <a:spcPct val="0"/>
            </a:spcBef>
            <a:spcAft>
              <a:spcPct val="35000"/>
            </a:spcAft>
          </a:pPr>
          <a:r>
            <a:rPr lang="en-US" sz="2300" kern="1200" dirty="0" smtClean="0"/>
            <a:t>Classroom-based assessments</a:t>
          </a:r>
          <a:endParaRPr lang="en-US" sz="2300" kern="1200" dirty="0"/>
        </a:p>
      </dsp:txBody>
      <dsp:txXfrm>
        <a:off x="2554668" y="1853183"/>
        <a:ext cx="1560576" cy="2210816"/>
      </dsp:txXfrm>
    </dsp:sp>
    <dsp:sp modelId="{9C289F53-2BF8-4F21-AA46-995CBECC2FB0}">
      <dsp:nvSpPr>
        <dsp:cNvPr id="0" name=""/>
        <dsp:cNvSpPr/>
      </dsp:nvSpPr>
      <dsp:spPr>
        <a:xfrm>
          <a:off x="4196524" y="1028191"/>
          <a:ext cx="422656" cy="4226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FB640-D499-4336-8E10-E374BE55545C}">
      <dsp:nvSpPr>
        <dsp:cNvPr id="0" name=""/>
        <dsp:cNvSpPr/>
      </dsp:nvSpPr>
      <dsp:spPr>
        <a:xfrm>
          <a:off x="4407852" y="1239519"/>
          <a:ext cx="1560576" cy="282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l" defTabSz="1022350">
            <a:lnSpc>
              <a:spcPct val="90000"/>
            </a:lnSpc>
            <a:spcBef>
              <a:spcPct val="0"/>
            </a:spcBef>
            <a:spcAft>
              <a:spcPct val="35000"/>
            </a:spcAft>
          </a:pPr>
          <a:r>
            <a:rPr lang="en-US" sz="2300" kern="1200" dirty="0" smtClean="0"/>
            <a:t>Statewide testing</a:t>
          </a:r>
          <a:endParaRPr lang="en-US" sz="2300" kern="1200" dirty="0"/>
        </a:p>
      </dsp:txBody>
      <dsp:txXfrm>
        <a:off x="4407852" y="1239519"/>
        <a:ext cx="1560576" cy="282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C1BE-D455-40BF-A626-17DFF56C5ADC}">
      <dsp:nvSpPr>
        <dsp:cNvPr id="0" name=""/>
        <dsp:cNvSpPr/>
      </dsp:nvSpPr>
      <dsp:spPr>
        <a:xfrm>
          <a:off x="0" y="86905"/>
          <a:ext cx="901415" cy="9014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IDEA</a:t>
          </a:r>
          <a:endParaRPr lang="en-US" sz="2000" kern="1200" dirty="0"/>
        </a:p>
      </dsp:txBody>
      <dsp:txXfrm>
        <a:off x="132009" y="218912"/>
        <a:ext cx="637397" cy="637388"/>
      </dsp:txXfrm>
    </dsp:sp>
    <dsp:sp modelId="{4030E9E4-639A-4861-B06D-4960C2EDD424}">
      <dsp:nvSpPr>
        <dsp:cNvPr id="0" name=""/>
        <dsp:cNvSpPr/>
      </dsp:nvSpPr>
      <dsp:spPr>
        <a:xfrm>
          <a:off x="491793" y="669161"/>
          <a:ext cx="901415" cy="9014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504</a:t>
          </a:r>
          <a:endParaRPr lang="en-US" sz="2000" kern="1200" dirty="0"/>
        </a:p>
      </dsp:txBody>
      <dsp:txXfrm>
        <a:off x="623802" y="801168"/>
        <a:ext cx="637397" cy="637388"/>
      </dsp:txXfrm>
    </dsp:sp>
    <dsp:sp modelId="{B48976DE-8DC6-4DF8-AEF5-0551E7ED1B20}">
      <dsp:nvSpPr>
        <dsp:cNvPr id="0" name=""/>
        <dsp:cNvSpPr/>
      </dsp:nvSpPr>
      <dsp:spPr>
        <a:xfrm>
          <a:off x="927384" y="86905"/>
          <a:ext cx="901415" cy="9014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ADA</a:t>
          </a:r>
          <a:endParaRPr lang="en-US" sz="2000" kern="1200" dirty="0"/>
        </a:p>
      </dsp:txBody>
      <dsp:txXfrm>
        <a:off x="1059393" y="218912"/>
        <a:ext cx="637397" cy="637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C70F0-7FBD-4E89-9B46-6F6E57D3FFBC}">
      <dsp:nvSpPr>
        <dsp:cNvPr id="0" name=""/>
        <dsp:cNvSpPr/>
      </dsp:nvSpPr>
      <dsp:spPr>
        <a:xfrm>
          <a:off x="1227846" y="602492"/>
          <a:ext cx="2248941" cy="1500044"/>
        </a:xfrm>
        <a:prstGeom prst="rect">
          <a:avLst/>
        </a:prstGeom>
        <a:solidFill>
          <a:schemeClr val="accent5">
            <a:lumMod val="20000"/>
            <a:lumOff val="8000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Students with low incidence disabilities</a:t>
          </a:r>
          <a:endParaRPr lang="en-US" sz="2300" kern="1200" dirty="0"/>
        </a:p>
      </dsp:txBody>
      <dsp:txXfrm>
        <a:off x="1587677" y="602492"/>
        <a:ext cx="1889111" cy="1500044"/>
      </dsp:txXfrm>
    </dsp:sp>
    <dsp:sp modelId="{E988D660-A3C1-4BDB-8CA3-4A8486309D52}">
      <dsp:nvSpPr>
        <dsp:cNvPr id="0" name=""/>
        <dsp:cNvSpPr/>
      </dsp:nvSpPr>
      <dsp:spPr>
        <a:xfrm>
          <a:off x="1227846" y="2102536"/>
          <a:ext cx="2248941" cy="1500044"/>
        </a:xfrm>
        <a:prstGeom prst="rect">
          <a:avLst/>
        </a:prstGeom>
        <a:solidFill>
          <a:schemeClr val="accent2">
            <a:lumMod val="20000"/>
            <a:lumOff val="80000"/>
          </a:schemeClr>
        </a:solidFill>
        <a:ln w="19050" cap="flat" cmpd="sng" algn="ctr">
          <a:solidFill>
            <a:schemeClr val="accent3">
              <a:tint val="40000"/>
              <a:alpha val="90000"/>
              <a:hueOff val="8014762"/>
              <a:satOff val="-19170"/>
              <a:lumOff val="-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Students with high incidence disabilities	</a:t>
          </a:r>
          <a:endParaRPr lang="en-US" sz="2300" kern="1200" dirty="0"/>
        </a:p>
      </dsp:txBody>
      <dsp:txXfrm>
        <a:off x="1587677" y="2102536"/>
        <a:ext cx="1889111" cy="1500044"/>
      </dsp:txXfrm>
    </dsp:sp>
    <dsp:sp modelId="{EC518B86-1C87-4C96-B247-63786DD420A5}">
      <dsp:nvSpPr>
        <dsp:cNvPr id="0" name=""/>
        <dsp:cNvSpPr/>
      </dsp:nvSpPr>
      <dsp:spPr>
        <a:xfrm>
          <a:off x="1227846" y="3602580"/>
          <a:ext cx="2248941" cy="1500044"/>
        </a:xfrm>
        <a:prstGeom prst="rect">
          <a:avLst/>
        </a:prstGeom>
        <a:solidFill>
          <a:schemeClr val="accent4">
            <a:lumMod val="20000"/>
            <a:lumOff val="80000"/>
            <a:alpha val="90000"/>
          </a:schemeClr>
        </a:solidFill>
        <a:ln w="19050" cap="flat" cmpd="sng" algn="ctr">
          <a:solidFill>
            <a:schemeClr val="accent3">
              <a:tint val="40000"/>
              <a:alpha val="90000"/>
              <a:hueOff val="16029523"/>
              <a:satOff val="-38340"/>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ALL students</a:t>
          </a:r>
          <a:endParaRPr lang="en-US" sz="2300" kern="1200" dirty="0"/>
        </a:p>
      </dsp:txBody>
      <dsp:txXfrm>
        <a:off x="1587677" y="3602580"/>
        <a:ext cx="1889111" cy="1500044"/>
      </dsp:txXfrm>
    </dsp:sp>
    <dsp:sp modelId="{3E1474F8-E86B-41C3-A2F4-37BB6FE98D56}">
      <dsp:nvSpPr>
        <dsp:cNvPr id="0" name=""/>
        <dsp:cNvSpPr/>
      </dsp:nvSpPr>
      <dsp:spPr>
        <a:xfrm>
          <a:off x="28411" y="2774"/>
          <a:ext cx="1499294" cy="149929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Who are we serving? </a:t>
          </a:r>
          <a:endParaRPr lang="en-US" sz="2500" kern="1200" dirty="0"/>
        </a:p>
      </dsp:txBody>
      <dsp:txXfrm>
        <a:off x="247978" y="222341"/>
        <a:ext cx="1060160" cy="1060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4AA7E-3838-4A3E-B709-006BA9912F99}">
      <dsp:nvSpPr>
        <dsp:cNvPr id="0" name=""/>
        <dsp:cNvSpPr/>
      </dsp:nvSpPr>
      <dsp:spPr>
        <a:xfrm>
          <a:off x="3295" y="270606"/>
          <a:ext cx="1981821" cy="75886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Substitution</a:t>
          </a:r>
        </a:p>
        <a:p>
          <a:pPr lvl="0" algn="ctr" defTabSz="889000">
            <a:lnSpc>
              <a:spcPct val="90000"/>
            </a:lnSpc>
            <a:spcBef>
              <a:spcPct val="0"/>
            </a:spcBef>
            <a:spcAft>
              <a:spcPct val="35000"/>
            </a:spcAft>
          </a:pPr>
          <a:endParaRPr lang="en-US" sz="2000" kern="1200" dirty="0"/>
        </a:p>
      </dsp:txBody>
      <dsp:txXfrm>
        <a:off x="3295" y="270606"/>
        <a:ext cx="1981821" cy="758864"/>
      </dsp:txXfrm>
    </dsp:sp>
    <dsp:sp modelId="{74F11496-6A69-40A1-A5BD-ECA05ECADD71}">
      <dsp:nvSpPr>
        <dsp:cNvPr id="0" name=""/>
        <dsp:cNvSpPr/>
      </dsp:nvSpPr>
      <dsp:spPr>
        <a:xfrm>
          <a:off x="3295" y="1029471"/>
          <a:ext cx="1981821" cy="18116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Technology acts as a direct tool substitute, with no functional change</a:t>
          </a:r>
          <a:endParaRPr lang="en-US" sz="2000" kern="1200" dirty="0"/>
        </a:p>
      </dsp:txBody>
      <dsp:txXfrm>
        <a:off x="3295" y="1029471"/>
        <a:ext cx="1981821" cy="1811699"/>
      </dsp:txXfrm>
    </dsp:sp>
    <dsp:sp modelId="{7A0B719A-E674-4CDA-B848-3BB967066CB2}">
      <dsp:nvSpPr>
        <dsp:cNvPr id="0" name=""/>
        <dsp:cNvSpPr/>
      </dsp:nvSpPr>
      <dsp:spPr>
        <a:xfrm>
          <a:off x="2262572" y="270606"/>
          <a:ext cx="1981821" cy="758864"/>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Augmentation</a:t>
          </a:r>
        </a:p>
        <a:p>
          <a:pPr lvl="0" algn="ctr" defTabSz="889000">
            <a:lnSpc>
              <a:spcPct val="90000"/>
            </a:lnSpc>
            <a:spcBef>
              <a:spcPct val="0"/>
            </a:spcBef>
            <a:spcAft>
              <a:spcPct val="35000"/>
            </a:spcAft>
          </a:pPr>
          <a:endParaRPr lang="en-US" sz="2000" kern="1200" dirty="0"/>
        </a:p>
      </dsp:txBody>
      <dsp:txXfrm>
        <a:off x="2262572" y="270606"/>
        <a:ext cx="1981821" cy="758864"/>
      </dsp:txXfrm>
    </dsp:sp>
    <dsp:sp modelId="{7C6255A0-13A7-4D44-AB79-89DD462B511C}">
      <dsp:nvSpPr>
        <dsp:cNvPr id="0" name=""/>
        <dsp:cNvSpPr/>
      </dsp:nvSpPr>
      <dsp:spPr>
        <a:xfrm>
          <a:off x="2262572" y="1029471"/>
          <a:ext cx="1981821" cy="181169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Technology acts as a direct tool substitute, with functional improvement</a:t>
          </a:r>
          <a:endParaRPr lang="en-US" sz="2000" kern="1200" dirty="0"/>
        </a:p>
      </dsp:txBody>
      <dsp:txXfrm>
        <a:off x="2262572" y="1029471"/>
        <a:ext cx="1981821" cy="1811699"/>
      </dsp:txXfrm>
    </dsp:sp>
    <dsp:sp modelId="{8E6A9844-10FF-47C7-88EA-454488750A8C}">
      <dsp:nvSpPr>
        <dsp:cNvPr id="0" name=""/>
        <dsp:cNvSpPr/>
      </dsp:nvSpPr>
      <dsp:spPr>
        <a:xfrm>
          <a:off x="4521849" y="270606"/>
          <a:ext cx="1981821" cy="758864"/>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Modification</a:t>
          </a:r>
        </a:p>
        <a:p>
          <a:pPr lvl="0" algn="ctr" defTabSz="889000">
            <a:lnSpc>
              <a:spcPct val="90000"/>
            </a:lnSpc>
            <a:spcBef>
              <a:spcPct val="0"/>
            </a:spcBef>
            <a:spcAft>
              <a:spcPct val="35000"/>
            </a:spcAft>
          </a:pPr>
          <a:endParaRPr lang="en-US" sz="2000" kern="1200" dirty="0"/>
        </a:p>
      </dsp:txBody>
      <dsp:txXfrm>
        <a:off x="4521849" y="270606"/>
        <a:ext cx="1981821" cy="758864"/>
      </dsp:txXfrm>
    </dsp:sp>
    <dsp:sp modelId="{B8325846-13CC-48B7-8D0A-46B7D65C72E8}">
      <dsp:nvSpPr>
        <dsp:cNvPr id="0" name=""/>
        <dsp:cNvSpPr/>
      </dsp:nvSpPr>
      <dsp:spPr>
        <a:xfrm>
          <a:off x="4521849" y="1029471"/>
          <a:ext cx="1981821" cy="1811699"/>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Technology allows for significant task redesign</a:t>
          </a:r>
          <a:endParaRPr lang="en-US" sz="2000" kern="1200" dirty="0"/>
        </a:p>
      </dsp:txBody>
      <dsp:txXfrm>
        <a:off x="4521849" y="1029471"/>
        <a:ext cx="1981821" cy="1811699"/>
      </dsp:txXfrm>
    </dsp:sp>
    <dsp:sp modelId="{B7A6B503-7182-48B0-A404-D7BC61DEC843}">
      <dsp:nvSpPr>
        <dsp:cNvPr id="0" name=""/>
        <dsp:cNvSpPr/>
      </dsp:nvSpPr>
      <dsp:spPr>
        <a:xfrm>
          <a:off x="6781125" y="270606"/>
          <a:ext cx="1981821" cy="758864"/>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Redefinition</a:t>
          </a:r>
        </a:p>
        <a:p>
          <a:pPr lvl="0" algn="ctr" defTabSz="889000">
            <a:lnSpc>
              <a:spcPct val="90000"/>
            </a:lnSpc>
            <a:spcBef>
              <a:spcPct val="0"/>
            </a:spcBef>
            <a:spcAft>
              <a:spcPct val="35000"/>
            </a:spcAft>
          </a:pPr>
          <a:endParaRPr lang="en-US" sz="2000" kern="1200" dirty="0"/>
        </a:p>
      </dsp:txBody>
      <dsp:txXfrm>
        <a:off x="6781125" y="270606"/>
        <a:ext cx="1981821" cy="758864"/>
      </dsp:txXfrm>
    </dsp:sp>
    <dsp:sp modelId="{7512BFFA-116D-4931-ABE5-0132600DC76A}">
      <dsp:nvSpPr>
        <dsp:cNvPr id="0" name=""/>
        <dsp:cNvSpPr/>
      </dsp:nvSpPr>
      <dsp:spPr>
        <a:xfrm>
          <a:off x="6781125" y="1029471"/>
          <a:ext cx="1981821" cy="181169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Technology allows for the creation of new tasks, previously unconceivable</a:t>
          </a:r>
          <a:endParaRPr lang="en-US" sz="2000" kern="1200" dirty="0"/>
        </a:p>
      </dsp:txBody>
      <dsp:txXfrm>
        <a:off x="6781125" y="1029471"/>
        <a:ext cx="1981821" cy="1811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B77E5-5837-4892-9963-00AC3C58007B}">
      <dsp:nvSpPr>
        <dsp:cNvPr id="0" name=""/>
        <dsp:cNvSpPr/>
      </dsp:nvSpPr>
      <dsp:spPr>
        <a:xfrm>
          <a:off x="1981200" y="0"/>
          <a:ext cx="2133599" cy="1388546"/>
        </a:xfrm>
        <a:prstGeom prst="trapezoid">
          <a:avLst>
            <a:gd name="adj" fmla="val 75000"/>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AT </a:t>
          </a:r>
        </a:p>
        <a:p>
          <a:pPr lvl="0" algn="ctr" defTabSz="889000">
            <a:lnSpc>
              <a:spcPct val="90000"/>
            </a:lnSpc>
            <a:spcBef>
              <a:spcPct val="0"/>
            </a:spcBef>
            <a:spcAft>
              <a:spcPct val="35000"/>
            </a:spcAft>
          </a:pPr>
          <a:r>
            <a:rPr lang="en-US" sz="2000" kern="1200" dirty="0" smtClean="0"/>
            <a:t>assessment</a:t>
          </a:r>
        </a:p>
        <a:p>
          <a:pPr lvl="0" algn="ctr" defTabSz="889000">
            <a:lnSpc>
              <a:spcPct val="90000"/>
            </a:lnSpc>
            <a:spcBef>
              <a:spcPct val="0"/>
            </a:spcBef>
            <a:spcAft>
              <a:spcPct val="35000"/>
            </a:spcAft>
          </a:pPr>
          <a:r>
            <a:rPr lang="en-US" sz="2000" kern="1200" dirty="0" smtClean="0"/>
            <a:t> &amp; services</a:t>
          </a:r>
          <a:endParaRPr lang="en-US" sz="2000" kern="1200" dirty="0"/>
        </a:p>
      </dsp:txBody>
      <dsp:txXfrm>
        <a:off x="1981200" y="0"/>
        <a:ext cx="2133599" cy="1388546"/>
      </dsp:txXfrm>
    </dsp:sp>
    <dsp:sp modelId="{6B5CFED4-4285-4CF6-B275-96090BA151CF}">
      <dsp:nvSpPr>
        <dsp:cNvPr id="0" name=""/>
        <dsp:cNvSpPr/>
      </dsp:nvSpPr>
      <dsp:spPr>
        <a:xfrm>
          <a:off x="1003294" y="1388546"/>
          <a:ext cx="4089410" cy="1337726"/>
        </a:xfrm>
        <a:prstGeom prst="trapezoid">
          <a:avLst>
            <a:gd name="adj" fmla="val 75000"/>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Team-based consideration of designated supports</a:t>
          </a:r>
          <a:endParaRPr lang="en-US" sz="2500" kern="1200" dirty="0"/>
        </a:p>
      </dsp:txBody>
      <dsp:txXfrm>
        <a:off x="1718941" y="1388546"/>
        <a:ext cx="2658116" cy="1337726"/>
      </dsp:txXfrm>
    </dsp:sp>
    <dsp:sp modelId="{E7A57B62-E4CD-4A89-8C53-A7D1C4D2D2A3}">
      <dsp:nvSpPr>
        <dsp:cNvPr id="0" name=""/>
        <dsp:cNvSpPr/>
      </dsp:nvSpPr>
      <dsp:spPr>
        <a:xfrm>
          <a:off x="0" y="2726273"/>
          <a:ext cx="6096000" cy="1337726"/>
        </a:xfrm>
        <a:prstGeom prst="trapezoid">
          <a:avLst>
            <a:gd name="adj" fmla="val 75000"/>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UDL in the classroom </a:t>
          </a:r>
          <a:endParaRPr lang="en-US" sz="2500" kern="1200" dirty="0"/>
        </a:p>
      </dsp:txBody>
      <dsp:txXfrm>
        <a:off x="1066799" y="2726273"/>
        <a:ext cx="3962400" cy="13377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252" cy="465614"/>
          </a:xfrm>
          <a:prstGeom prst="rect">
            <a:avLst/>
          </a:prstGeom>
        </p:spPr>
        <p:txBody>
          <a:bodyPr vert="horz" lIns="91897" tIns="45949" rIns="91897" bIns="4594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9427" y="0"/>
            <a:ext cx="3045252" cy="465614"/>
          </a:xfrm>
          <a:prstGeom prst="rect">
            <a:avLst/>
          </a:prstGeom>
        </p:spPr>
        <p:txBody>
          <a:bodyPr vert="horz" wrap="square" lIns="91897" tIns="45949" rIns="91897" bIns="45949" numCol="1" anchor="t" anchorCtr="0" compatLnSpc="1">
            <a:prstTxWarp prst="textNoShape">
              <a:avLst/>
            </a:prstTxWarp>
          </a:bodyPr>
          <a:lstStyle>
            <a:lvl1pPr algn="r">
              <a:defRPr sz="1200"/>
            </a:lvl1pPr>
          </a:lstStyle>
          <a:p>
            <a:pPr>
              <a:defRPr/>
            </a:pPr>
            <a:fld id="{713787C5-5526-2A45-B903-A355E539C64A}" type="datetime1">
              <a:rPr lang="en-US"/>
              <a:pPr>
                <a:defRPr/>
              </a:pPr>
              <a:t>2/11/2015</a:t>
            </a:fld>
            <a:endParaRPr lang="en-US"/>
          </a:p>
        </p:txBody>
      </p:sp>
      <p:sp>
        <p:nvSpPr>
          <p:cNvPr id="4" name="Footer Placeholder 3"/>
          <p:cNvSpPr>
            <a:spLocks noGrp="1"/>
          </p:cNvSpPr>
          <p:nvPr>
            <p:ph type="ftr" sz="quarter" idx="2"/>
          </p:nvPr>
        </p:nvSpPr>
        <p:spPr>
          <a:xfrm>
            <a:off x="0" y="8845067"/>
            <a:ext cx="3045252" cy="465614"/>
          </a:xfrm>
          <a:prstGeom prst="rect">
            <a:avLst/>
          </a:prstGeom>
        </p:spPr>
        <p:txBody>
          <a:bodyPr vert="horz" lIns="91897" tIns="45949" rIns="91897" bIns="45949"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9427" y="8845067"/>
            <a:ext cx="3045252" cy="465614"/>
          </a:xfrm>
          <a:prstGeom prst="rect">
            <a:avLst/>
          </a:prstGeom>
        </p:spPr>
        <p:txBody>
          <a:bodyPr vert="horz" wrap="square" lIns="91897" tIns="45949" rIns="91897" bIns="45949" numCol="1" anchor="b" anchorCtr="0" compatLnSpc="1">
            <a:prstTxWarp prst="textNoShape">
              <a:avLst/>
            </a:prstTxWarp>
          </a:bodyPr>
          <a:lstStyle>
            <a:lvl1pPr algn="r">
              <a:defRPr sz="1200"/>
            </a:lvl1pPr>
          </a:lstStyle>
          <a:p>
            <a:pPr>
              <a:defRPr/>
            </a:pPr>
            <a:fld id="{D1B313F6-0B3E-8A45-A440-6E69A1641DF0}" type="slidenum">
              <a:rPr lang="en-US"/>
              <a:pPr>
                <a:defRPr/>
              </a:pPr>
              <a:t>‹#›</a:t>
            </a:fld>
            <a:endParaRPr lang="en-US"/>
          </a:p>
        </p:txBody>
      </p:sp>
    </p:spTree>
    <p:extLst>
      <p:ext uri="{BB962C8B-B14F-4D97-AF65-F5344CB8AC3E}">
        <p14:creationId xmlns:p14="http://schemas.microsoft.com/office/powerpoint/2010/main" val="8886620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252" cy="465614"/>
          </a:xfrm>
          <a:prstGeom prst="rect">
            <a:avLst/>
          </a:prstGeom>
        </p:spPr>
        <p:txBody>
          <a:bodyPr vert="horz" lIns="92908" tIns="46454" rIns="92908" bIns="464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9427" y="0"/>
            <a:ext cx="3045252" cy="465614"/>
          </a:xfrm>
          <a:prstGeom prst="rect">
            <a:avLst/>
          </a:prstGeom>
        </p:spPr>
        <p:txBody>
          <a:bodyPr vert="horz" wrap="square" lIns="92908" tIns="46454" rIns="92908" bIns="46454" numCol="1" anchor="t" anchorCtr="0" compatLnSpc="1">
            <a:prstTxWarp prst="textNoShape">
              <a:avLst/>
            </a:prstTxWarp>
          </a:bodyPr>
          <a:lstStyle>
            <a:lvl1pPr algn="r">
              <a:defRPr sz="1200">
                <a:latin typeface="Calibri" pitchFamily="-111" charset="0"/>
              </a:defRPr>
            </a:lvl1pPr>
          </a:lstStyle>
          <a:p>
            <a:pPr>
              <a:defRPr/>
            </a:pPr>
            <a:fld id="{D371E6F6-5BFB-A840-980F-B26E33EAAD75}" type="datetime1">
              <a:rPr lang="en-US"/>
              <a:pPr>
                <a:defRPr/>
              </a:pPr>
              <a:t>2/11/2015</a:t>
            </a:fld>
            <a:endParaRPr lang="en-US"/>
          </a:p>
        </p:txBody>
      </p:sp>
      <p:sp>
        <p:nvSpPr>
          <p:cNvPr id="4" name="Slide Image Placeholder 3"/>
          <p:cNvSpPr>
            <a:spLocks noGrp="1" noRot="1" noChangeAspect="1"/>
          </p:cNvSpPr>
          <p:nvPr>
            <p:ph type="sldImg" idx="2"/>
          </p:nvPr>
        </p:nvSpPr>
        <p:spPr>
          <a:xfrm>
            <a:off x="1185863" y="698500"/>
            <a:ext cx="4656137" cy="3492500"/>
          </a:xfrm>
          <a:prstGeom prst="rect">
            <a:avLst/>
          </a:prstGeom>
          <a:noFill/>
          <a:ln w="12700">
            <a:solidFill>
              <a:prstClr val="black"/>
            </a:solidFill>
          </a:ln>
        </p:spPr>
        <p:txBody>
          <a:bodyPr vert="horz" lIns="92908" tIns="46454" rIns="92908" bIns="46454" rtlCol="0" anchor="ctr"/>
          <a:lstStyle/>
          <a:p>
            <a:pPr lvl="0"/>
            <a:endParaRPr lang="en-US" noProof="0" dirty="0" smtClean="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2908" tIns="46454" rIns="92908" bIns="4645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067"/>
            <a:ext cx="3045252" cy="465614"/>
          </a:xfrm>
          <a:prstGeom prst="rect">
            <a:avLst/>
          </a:prstGeom>
        </p:spPr>
        <p:txBody>
          <a:bodyPr vert="horz" lIns="92908" tIns="46454" rIns="92908" bIns="464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9427" y="8845067"/>
            <a:ext cx="3045252" cy="465614"/>
          </a:xfrm>
          <a:prstGeom prst="rect">
            <a:avLst/>
          </a:prstGeom>
        </p:spPr>
        <p:txBody>
          <a:bodyPr vert="horz" wrap="square" lIns="92908" tIns="46454" rIns="92908" bIns="46454" numCol="1" anchor="b" anchorCtr="0" compatLnSpc="1">
            <a:prstTxWarp prst="textNoShape">
              <a:avLst/>
            </a:prstTxWarp>
          </a:bodyPr>
          <a:lstStyle>
            <a:lvl1pPr algn="r">
              <a:defRPr sz="1200">
                <a:latin typeface="Calibri" pitchFamily="-111" charset="0"/>
              </a:defRPr>
            </a:lvl1pPr>
          </a:lstStyle>
          <a:p>
            <a:pPr>
              <a:defRPr/>
            </a:pPr>
            <a:fld id="{945A8FE7-F021-A04C-8DF3-78F8AB3D84BA}" type="slidenum">
              <a:rPr lang="en-US"/>
              <a:pPr>
                <a:defRPr/>
              </a:pPr>
              <a:t>‹#›</a:t>
            </a:fld>
            <a:endParaRPr lang="en-US"/>
          </a:p>
        </p:txBody>
      </p:sp>
    </p:spTree>
    <p:extLst>
      <p:ext uri="{BB962C8B-B14F-4D97-AF65-F5344CB8AC3E}">
        <p14:creationId xmlns:p14="http://schemas.microsoft.com/office/powerpoint/2010/main" val="29469089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052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10</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920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11</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0591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12</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583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13</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086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14</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883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15</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943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16</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2802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17</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5875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18</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660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19</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547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2</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7169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20</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9207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21</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74453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pPr/>
              <a:t>23</a:t>
            </a:fld>
            <a:endParaRPr lang="en-US" dirty="0"/>
          </a:p>
        </p:txBody>
      </p:sp>
    </p:spTree>
    <p:extLst>
      <p:ext uri="{BB962C8B-B14F-4D97-AF65-F5344CB8AC3E}">
        <p14:creationId xmlns:p14="http://schemas.microsoft.com/office/powerpoint/2010/main" val="38292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4505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8441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61047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19932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5950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108329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6E75-454C-4DCB-8411-2CAB564DF65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4240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3</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894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4</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335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5</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6582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6</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8790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7</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116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8</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9673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9</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58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4"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5"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6"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7" name="Rectangle 6"/>
          <p:cNvSpPr>
            <a:spLocks noChangeArrowheads="1"/>
          </p:cNvSpPr>
          <p:nvPr userDrawn="1"/>
        </p:nvSpPr>
        <p:spPr bwMode="auto">
          <a:xfrm>
            <a:off x="1447800" y="2209800"/>
            <a:ext cx="7696200"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eaLnBrk="0" hangingPunct="0">
              <a:defRPr/>
            </a:pPr>
            <a:endParaRPr lang="en-US" sz="1300">
              <a:solidFill>
                <a:srgbClr val="000054"/>
              </a:solidFill>
              <a:latin typeface="Arial" charset="0"/>
              <a:ea typeface="+mn-ea"/>
              <a:cs typeface="Arial" charset="0"/>
            </a:endParaRPr>
          </a:p>
        </p:txBody>
      </p:sp>
      <p:sp>
        <p:nvSpPr>
          <p:cNvPr id="8" name="Rectangle 17"/>
          <p:cNvSpPr>
            <a:spLocks noChangeArrowheads="1"/>
          </p:cNvSpPr>
          <p:nvPr userDrawn="1"/>
        </p:nvSpPr>
        <p:spPr bwMode="auto">
          <a:xfrm>
            <a:off x="1371600" y="6096000"/>
            <a:ext cx="7162800" cy="533400"/>
          </a:xfrm>
          <a:prstGeom prst="rect">
            <a:avLst/>
          </a:prstGeom>
          <a:noFill/>
          <a:ln w="9525">
            <a:noFill/>
            <a:miter lim="800000"/>
            <a:headEnd/>
            <a:tailEnd/>
          </a:ln>
        </p:spPr>
        <p:txBody>
          <a:bodyPr anchor="ctr">
            <a:prstTxWarp prst="textNoShape">
              <a:avLst/>
            </a:prstTxWarp>
          </a:bodyPr>
          <a:lstStyle/>
          <a:p>
            <a:pPr eaLnBrk="0" hangingPunct="0">
              <a:spcBef>
                <a:spcPts val="800"/>
              </a:spcBef>
              <a:defRPr/>
            </a:pPr>
            <a:r>
              <a:rPr lang="en-US" sz="1200" b="1">
                <a:solidFill>
                  <a:srgbClr val="070C51"/>
                </a:solidFill>
                <a:latin typeface="Calibri" pitchFamily="-111" charset="0"/>
              </a:rPr>
              <a:t>CALIFORNIA DEPARTMENT OF EDUCATION</a:t>
            </a:r>
            <a:br>
              <a:rPr lang="en-US" sz="1200" b="1">
                <a:solidFill>
                  <a:srgbClr val="070C51"/>
                </a:solidFill>
                <a:latin typeface="Calibri" pitchFamily="-111" charset="0"/>
              </a:rPr>
            </a:br>
            <a:r>
              <a:rPr lang="en-US" sz="1200">
                <a:solidFill>
                  <a:srgbClr val="070C51"/>
                </a:solidFill>
                <a:latin typeface="Calibri" pitchFamily="-111" charset="0"/>
              </a:rPr>
              <a:t>Tom Torlakson, State Superintendent of Public Instruction</a:t>
            </a:r>
            <a:endParaRPr lang="en-US" sz="1400" b="1">
              <a:solidFill>
                <a:srgbClr val="000000"/>
              </a:solidFill>
              <a:latin typeface="Calibri" pitchFamily="-111" charset="0"/>
            </a:endParaRPr>
          </a:p>
        </p:txBody>
      </p:sp>
      <p:pic>
        <p:nvPicPr>
          <p:cNvPr id="9" name="Picture 41" descr="C:\Users\scoelab\AppData\Local\Microsoft\Windows\Temporary Internet Files\Content.IE5\N4SAVRRO\MP900439571[1].jpg"/>
          <p:cNvPicPr>
            <a:picLocks noChangeAspect="1" noChangeArrowheads="1"/>
          </p:cNvPicPr>
          <p:nvPr userDrawn="1"/>
        </p:nvPicPr>
        <p:blipFill>
          <a:blip r:embed="rId4"/>
          <a:srcRect/>
          <a:stretch>
            <a:fillRect/>
          </a:stretch>
        </p:blipFill>
        <p:spPr bwMode="auto">
          <a:xfrm>
            <a:off x="1219200" y="3636963"/>
            <a:ext cx="3135313" cy="1925637"/>
          </a:xfrm>
          <a:prstGeom prst="rect">
            <a:avLst/>
          </a:prstGeom>
          <a:noFill/>
          <a:ln w="9525">
            <a:noFill/>
            <a:miter lim="800000"/>
            <a:headEnd/>
            <a:tailEnd/>
          </a:ln>
          <a:effectLst>
            <a:outerShdw blurRad="190500" algn="tl" rotWithShape="0">
              <a:srgbClr val="000000">
                <a:alpha val="70000"/>
              </a:srgbClr>
            </a:outerShdw>
          </a:effectLst>
        </p:spPr>
      </p:pic>
      <p:pic>
        <p:nvPicPr>
          <p:cNvPr id="10" name="Picture 3" descr="MP900426501[1]"/>
          <p:cNvPicPr>
            <a:picLocks noChangeAspect="1" noChangeArrowheads="1"/>
          </p:cNvPicPr>
          <p:nvPr userDrawn="1"/>
        </p:nvPicPr>
        <p:blipFill>
          <a:blip r:embed="rId5"/>
          <a:srcRect/>
          <a:stretch>
            <a:fillRect/>
          </a:stretch>
        </p:blipFill>
        <p:spPr bwMode="auto">
          <a:xfrm>
            <a:off x="4354513" y="3636963"/>
            <a:ext cx="1924050" cy="1925637"/>
          </a:xfrm>
          <a:prstGeom prst="rect">
            <a:avLst/>
          </a:prstGeom>
          <a:noFill/>
          <a:ln w="9525">
            <a:noFill/>
            <a:miter lim="800000"/>
            <a:headEnd/>
            <a:tailEnd/>
          </a:ln>
          <a:effectLst>
            <a:outerShdw blurRad="190500" algn="tl" rotWithShape="0">
              <a:srgbClr val="000000">
                <a:alpha val="70000"/>
              </a:srgbClr>
            </a:outerShdw>
          </a:effectLst>
        </p:spPr>
      </p:pic>
      <p:pic>
        <p:nvPicPr>
          <p:cNvPr id="11" name="Picture 4" descr="MP900439561[1]"/>
          <p:cNvPicPr>
            <a:picLocks noChangeAspect="1" noChangeArrowheads="1"/>
          </p:cNvPicPr>
          <p:nvPr userDrawn="1"/>
        </p:nvPicPr>
        <p:blipFill>
          <a:blip r:embed="rId6"/>
          <a:srcRect/>
          <a:stretch>
            <a:fillRect/>
          </a:stretch>
        </p:blipFill>
        <p:spPr bwMode="auto">
          <a:xfrm>
            <a:off x="6278563" y="3636963"/>
            <a:ext cx="3144837" cy="1925637"/>
          </a:xfrm>
          <a:prstGeom prst="rect">
            <a:avLst/>
          </a:prstGeom>
          <a:noFill/>
          <a:ln w="9525">
            <a:noFill/>
            <a:miter lim="800000"/>
            <a:headEnd/>
            <a:tailEnd/>
          </a:ln>
          <a:effectLst>
            <a:outerShdw blurRad="190500" algn="tl" rotWithShape="0">
              <a:srgbClr val="000000">
                <a:alpha val="70000"/>
              </a:srgbClr>
            </a:outerShdw>
          </a:effectLst>
        </p:spPr>
      </p:pic>
      <p:sp>
        <p:nvSpPr>
          <p:cNvPr id="1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3" name="Picture 16" descr="Color-ppt3"/>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25607" name="Rectangle 7"/>
          <p:cNvSpPr>
            <a:spLocks noGrp="1" noChangeArrowheads="1"/>
          </p:cNvSpPr>
          <p:nvPr>
            <p:ph type="ctrTitle"/>
          </p:nvPr>
        </p:nvSpPr>
        <p:spPr>
          <a:xfrm>
            <a:off x="1620838" y="0"/>
            <a:ext cx="7370762" cy="2420937"/>
          </a:xfrm>
        </p:spPr>
        <p:txBody>
          <a:bodyPr/>
          <a:lstStyle>
            <a:lvl1pPr>
              <a:defRPr/>
            </a:lvl1pPr>
          </a:lstStyle>
          <a:p>
            <a:pPr lvl="0"/>
            <a:r>
              <a:rPr lang="en-US" noProof="0" smtClean="0"/>
              <a:t>Click to edit Master 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eaLnBrk="1" hangingPunct="1">
              <a:defRPr/>
            </a:lvl1pPr>
          </a:lstStyle>
          <a:p>
            <a:pPr>
              <a:defRPr/>
            </a:pPr>
            <a:fld id="{7FE9CD82-DF10-CE47-BE27-7ED1EEA375E5}" type="datetime1">
              <a:rPr lang="en-US"/>
              <a:pPr>
                <a:defRPr/>
              </a:pPr>
              <a:t>2/11/2015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35F625BB-8F8B-1E44-8758-164B7090C7C5}"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eaLnBrk="1" hangingPunct="1">
              <a:defRPr/>
            </a:lvl1pPr>
          </a:lstStyle>
          <a:p>
            <a:pPr>
              <a:defRPr/>
            </a:pPr>
            <a:fld id="{A079B96F-A47D-DD44-A6B3-AEB6FFEF163C}" type="datetime1">
              <a:rPr lang="en-US"/>
              <a:pPr>
                <a:defRPr/>
              </a:pPr>
              <a:t>2/11/2015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E54B293A-B933-5D44-B0BD-2F99ECB413CB}"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fontAlgn="auto">
              <a:spcBef>
                <a:spcPts val="0"/>
              </a:spcBef>
              <a:spcAft>
                <a:spcPts val="0"/>
              </a:spcAft>
            </a:pPr>
            <a:endParaRPr lang="en-US" dirty="0">
              <a:latin typeface="Tw Cen MT"/>
              <a:ea typeface="+mn-ea"/>
              <a:cs typeface="+mn-cs"/>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solidFill>
                  <a:srgbClr val="E7ECED"/>
                </a:solidFill>
              </a:rPr>
              <a:t>Placer County SELPA &amp; PCOE Assistive Technology Program</a:t>
            </a:r>
            <a:endParaRPr lang="en-US" dirty="0">
              <a:solidFill>
                <a:srgbClr val="E7ECED"/>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DAE5B92-057D-4F18-802D-905E521EA7D7}" type="slidenum">
              <a:rPr lang="en-US" smtClean="0">
                <a:solidFill>
                  <a:srgbClr val="E7ECED"/>
                </a:solidFill>
              </a:rPr>
              <a:pPr/>
              <a:t>‹#›</a:t>
            </a:fld>
            <a:endParaRPr lang="en-US" dirty="0">
              <a:solidFill>
                <a:srgbClr val="E7ECED"/>
              </a:solidFill>
            </a:endParaRPr>
          </a:p>
        </p:txBody>
      </p:sp>
    </p:spTree>
    <p:extLst>
      <p:ext uri="{BB962C8B-B14F-4D97-AF65-F5344CB8AC3E}">
        <p14:creationId xmlns:p14="http://schemas.microsoft.com/office/powerpoint/2010/main" val="215398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p:txBody>
          <a:bodyPr/>
          <a:lstStyle/>
          <a:p>
            <a:pPr algn="l"/>
            <a:r>
              <a:rPr lang="en-US" dirty="0" smtClean="0">
                <a:solidFill>
                  <a:srgbClr val="5B6973"/>
                </a:solidFill>
              </a:rPr>
              <a:t>Placer County SELPA &amp; </a:t>
            </a:r>
            <a:r>
              <a:rPr lang="en-US" dirty="0" smtClean="0">
                <a:solidFill>
                  <a:srgbClr val="5B6973">
                    <a:lumMod val="50000"/>
                  </a:srgbClr>
                </a:solidFill>
              </a:rPr>
              <a:t>PCOE</a:t>
            </a:r>
            <a:r>
              <a:rPr lang="en-US" dirty="0" smtClean="0">
                <a:solidFill>
                  <a:srgbClr val="5B6973"/>
                </a:solidFill>
              </a:rPr>
              <a:t> Assistive Technology Program</a:t>
            </a:r>
            <a:endParaRPr lang="en-US" dirty="0">
              <a:solidFill>
                <a:srgbClr val="5B697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DAE5B92-057D-4F18-802D-905E521EA7D7}"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821195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DAE5B92-057D-4F18-802D-905E521EA7D7}" type="slidenum">
              <a:rPr lang="en-US" smtClean="0"/>
              <a:pPr/>
              <a:t>‹#›</a:t>
            </a:fld>
            <a:endParaRPr lang="en-US" dirty="0"/>
          </a:p>
        </p:txBody>
      </p:sp>
      <p:sp>
        <p:nvSpPr>
          <p:cNvPr id="14" name="Footer Placeholder 13"/>
          <p:cNvSpPr>
            <a:spLocks noGrp="1"/>
          </p:cNvSpPr>
          <p:nvPr>
            <p:ph type="ftr" sz="quarter" idx="12"/>
          </p:nvPr>
        </p:nvSpPr>
        <p:spPr/>
        <p:txBody>
          <a:bodyPr/>
          <a:lstStyle>
            <a:lvl1pPr algn="l">
              <a:defRPr>
                <a:solidFill>
                  <a:schemeClr val="tx2">
                    <a:lumMod val="50000"/>
                  </a:schemeClr>
                </a:solidFill>
              </a:defRPr>
            </a:lvl1pPr>
          </a:lstStyle>
          <a:p>
            <a:r>
              <a:rPr lang="en-US" dirty="0" smtClean="0">
                <a:solidFill>
                  <a:srgbClr val="5B6973">
                    <a:lumMod val="50000"/>
                  </a:srgbClr>
                </a:solidFill>
              </a:rPr>
              <a:t>Placer County SELPA &amp; PCOE Assistive Technology Program</a:t>
            </a:r>
            <a:endParaRPr lang="en-US" dirty="0">
              <a:solidFill>
                <a:srgbClr val="5B6973">
                  <a:lumMod val="50000"/>
                </a:srgbClr>
              </a:solidFill>
            </a:endParaRPr>
          </a:p>
        </p:txBody>
      </p:sp>
    </p:spTree>
    <p:extLst>
      <p:ext uri="{BB962C8B-B14F-4D97-AF65-F5344CB8AC3E}">
        <p14:creationId xmlns:p14="http://schemas.microsoft.com/office/powerpoint/2010/main" val="466732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6"/>
          </p:nvPr>
        </p:nvSpPr>
        <p:spPr/>
        <p:txBody>
          <a:bodyPr rtlCol="0"/>
          <a:lstStyle/>
          <a:p>
            <a:fld id="{BDAE5B92-057D-4F18-802D-905E521EA7D7}" type="slidenum">
              <a:rPr lang="en-US" smtClean="0"/>
              <a:pPr/>
              <a:t>‹#›</a:t>
            </a:fld>
            <a:endParaRPr lang="en-US" dirty="0"/>
          </a:p>
        </p:txBody>
      </p:sp>
      <p:sp>
        <p:nvSpPr>
          <p:cNvPr id="12" name="Footer Placeholder 11"/>
          <p:cNvSpPr>
            <a:spLocks noGrp="1"/>
          </p:cNvSpPr>
          <p:nvPr>
            <p:ph type="ftr" sz="quarter" idx="17"/>
          </p:nvPr>
        </p:nvSpPr>
        <p:spPr/>
        <p:txBody>
          <a:bodyPr rtlCol="0"/>
          <a:lstStyle>
            <a:lvl1pPr algn="l">
              <a:defRPr>
                <a:solidFill>
                  <a:schemeClr val="tx2">
                    <a:lumMod val="50000"/>
                  </a:schemeClr>
                </a:solidFill>
              </a:defRPr>
            </a:lvl1pPr>
          </a:lstStyle>
          <a:p>
            <a:r>
              <a:rPr lang="en-US" dirty="0" smtClean="0">
                <a:solidFill>
                  <a:srgbClr val="5B6973">
                    <a:lumMod val="50000"/>
                  </a:srgbClr>
                </a:solidFill>
              </a:rPr>
              <a:t>Placer County SELPA &amp; PCOE Assistive Technology Program</a:t>
            </a:r>
            <a:endParaRPr lang="en-US" dirty="0">
              <a:solidFill>
                <a:srgbClr val="5B6973">
                  <a:lumMod val="50000"/>
                </a:srgbClr>
              </a:solidFill>
            </a:endParaRPr>
          </a:p>
        </p:txBody>
      </p:sp>
    </p:spTree>
    <p:extLst>
      <p:ext uri="{BB962C8B-B14F-4D97-AF65-F5344CB8AC3E}">
        <p14:creationId xmlns:p14="http://schemas.microsoft.com/office/powerpoint/2010/main" val="15761158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11"/>
          <p:cNvSpPr>
            <a:spLocks noGrp="1"/>
          </p:cNvSpPr>
          <p:nvPr>
            <p:ph type="sldNum" sz="quarter" idx="16"/>
          </p:nvPr>
        </p:nvSpPr>
        <p:spPr/>
        <p:txBody>
          <a:bodyPr rtlCol="0"/>
          <a:lstStyle/>
          <a:p>
            <a:fld id="{BDAE5B92-057D-4F18-802D-905E521EA7D7}" type="slidenum">
              <a:rPr lang="en-US" smtClean="0"/>
              <a:pPr/>
              <a:t>‹#›</a:t>
            </a:fld>
            <a:endParaRPr lang="en-US" dirty="0"/>
          </a:p>
        </p:txBody>
      </p:sp>
      <p:sp>
        <p:nvSpPr>
          <p:cNvPr id="14" name="Footer Placeholder 13"/>
          <p:cNvSpPr>
            <a:spLocks noGrp="1"/>
          </p:cNvSpPr>
          <p:nvPr>
            <p:ph type="ftr" sz="quarter" idx="17"/>
          </p:nvPr>
        </p:nvSpPr>
        <p:spPr/>
        <p:txBody>
          <a:bodyPr rtlCol="0"/>
          <a:lstStyle>
            <a:lvl1pPr algn="l">
              <a:defRPr>
                <a:solidFill>
                  <a:schemeClr val="tx2">
                    <a:lumMod val="50000"/>
                  </a:schemeClr>
                </a:solidFill>
              </a:defRPr>
            </a:lvl1pPr>
          </a:lstStyle>
          <a:p>
            <a:r>
              <a:rPr lang="en-US" dirty="0" smtClean="0">
                <a:solidFill>
                  <a:srgbClr val="5B6973">
                    <a:lumMod val="50000"/>
                  </a:srgbClr>
                </a:solidFill>
              </a:rPr>
              <a:t>Placer County SELPA &amp; PCOE Assistive Technology Program</a:t>
            </a:r>
            <a:endParaRPr lang="en-US" dirty="0">
              <a:solidFill>
                <a:srgbClr val="5B6973">
                  <a:lumMod val="50000"/>
                </a:srgb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087418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Footer Placeholder 3"/>
          <p:cNvSpPr>
            <a:spLocks noGrp="1"/>
          </p:cNvSpPr>
          <p:nvPr>
            <p:ph type="ftr" sz="quarter" idx="11"/>
          </p:nvPr>
        </p:nvSpPr>
        <p:spPr/>
        <p:txBody>
          <a:bodyPr/>
          <a:lstStyle>
            <a:lvl1pPr>
              <a:defRPr baseline="0">
                <a:solidFill>
                  <a:schemeClr val="tx2">
                    <a:lumMod val="50000"/>
                  </a:schemeClr>
                </a:solidFill>
              </a:defRPr>
            </a:lvl1pPr>
          </a:lstStyle>
          <a:p>
            <a:pPr algn="l"/>
            <a:r>
              <a:rPr lang="en-US" dirty="0" smtClean="0">
                <a:solidFill>
                  <a:srgbClr val="5B6973">
                    <a:lumMod val="50000"/>
                  </a:srgbClr>
                </a:solidFill>
              </a:rPr>
              <a:t>Placer County SELPA &amp; PCOE Assistive Technology Program</a:t>
            </a:r>
            <a:endParaRPr lang="en-US" dirty="0">
              <a:solidFill>
                <a:srgbClr val="5B6973">
                  <a:lumMod val="50000"/>
                </a:srgbClr>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DAE5B92-057D-4F18-802D-905E521EA7D7}" type="slidenum">
              <a:rPr lang="en-US" smtClean="0"/>
              <a:pPr/>
              <a:t>‹#›</a:t>
            </a:fld>
            <a:endParaRPr lang="en-US" dirty="0"/>
          </a:p>
        </p:txBody>
      </p:sp>
    </p:spTree>
    <p:extLst>
      <p:ext uri="{BB962C8B-B14F-4D97-AF65-F5344CB8AC3E}">
        <p14:creationId xmlns:p14="http://schemas.microsoft.com/office/powerpoint/2010/main" val="41537697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solidFill>
                  <a:schemeClr val="tx2">
                    <a:lumMod val="50000"/>
                  </a:schemeClr>
                </a:solidFill>
              </a:defRPr>
            </a:lvl1pPr>
          </a:lstStyle>
          <a:p>
            <a:r>
              <a:rPr lang="en-US" dirty="0" smtClean="0">
                <a:solidFill>
                  <a:srgbClr val="5B6973">
                    <a:lumMod val="50000"/>
                  </a:srgbClr>
                </a:solidFill>
              </a:rPr>
              <a:t>Placer County SELPA &amp; PCOE Assistive Technology Program</a:t>
            </a:r>
            <a:endParaRPr lang="en-US" dirty="0">
              <a:solidFill>
                <a:srgbClr val="5B6973">
                  <a:lumMod val="50000"/>
                </a:srgbClr>
              </a:solidFill>
            </a:endParaRPr>
          </a:p>
        </p:txBody>
      </p:sp>
    </p:spTree>
    <p:extLst>
      <p:ext uri="{BB962C8B-B14F-4D97-AF65-F5344CB8AC3E}">
        <p14:creationId xmlns:p14="http://schemas.microsoft.com/office/powerpoint/2010/main" val="10288203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6" name="Footer Placeholder 5"/>
          <p:cNvSpPr>
            <a:spLocks noGrp="1"/>
          </p:cNvSpPr>
          <p:nvPr>
            <p:ph type="ftr" sz="quarter" idx="11"/>
          </p:nvPr>
        </p:nvSpPr>
        <p:spPr/>
        <p:txBody>
          <a:bodyPr/>
          <a:lstStyle>
            <a:lvl1pPr algn="l">
              <a:defRPr>
                <a:solidFill>
                  <a:schemeClr val="tx2">
                    <a:lumMod val="50000"/>
                  </a:schemeClr>
                </a:solidFill>
              </a:defRPr>
            </a:lvl1pPr>
          </a:lstStyle>
          <a:p>
            <a:r>
              <a:rPr lang="en-US" dirty="0" smtClean="0">
                <a:solidFill>
                  <a:srgbClr val="5B6973">
                    <a:lumMod val="50000"/>
                  </a:srgbClr>
                </a:solidFill>
              </a:rPr>
              <a:t>Placer County SELPA &amp; PCOE Assistive Technology Program</a:t>
            </a:r>
            <a:endParaRPr lang="en-US" dirty="0">
              <a:solidFill>
                <a:srgbClr val="5B6973">
                  <a:lumMod val="50000"/>
                </a:srgb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DAE5B92-057D-4F18-802D-905E521EA7D7}"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62612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8" name="Rectangle 7"/>
          <p:cNvSpPr>
            <a:spLocks noChangeArrowheads="1"/>
          </p:cNvSpPr>
          <p:nvPr userDrawn="1"/>
        </p:nvSpPr>
        <p:spPr bwMode="auto">
          <a:xfrm>
            <a:off x="1219200" y="1752600"/>
            <a:ext cx="8066088"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eaLnBrk="0" hangingPunct="0">
              <a:defRPr/>
            </a:pPr>
            <a:endParaRPr lang="en-US" sz="1300">
              <a:solidFill>
                <a:srgbClr val="000054"/>
              </a:solidFill>
              <a:latin typeface="Arial" charset="0"/>
              <a:ea typeface="+mn-ea"/>
              <a:cs typeface="Arial" charset="0"/>
            </a:endParaRPr>
          </a:p>
        </p:txBody>
      </p:sp>
      <p:sp>
        <p:nvSpPr>
          <p:cNvPr id="9"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0" name="Picture 10" descr="Color-ppt3"/>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1"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eaLnBrk="1" hangingPunct="1">
              <a:defRPr/>
            </a:lvl1pPr>
          </a:lstStyle>
          <a:p>
            <a:pPr>
              <a:defRPr/>
            </a:pPr>
            <a:fld id="{C585DCD1-B0B2-3049-ABB6-23CCF849CCA9}" type="datetime1">
              <a:rPr lang="en-US"/>
              <a:pPr>
                <a:defRPr/>
              </a:pPr>
              <a:t>2/11/2015</a:t>
            </a:fld>
            <a:endParaRPr lang="en-US"/>
          </a:p>
        </p:txBody>
      </p:sp>
      <p:sp>
        <p:nvSpPr>
          <p:cNvPr id="1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4" name="Rectangle 6"/>
          <p:cNvSpPr>
            <a:spLocks noGrp="1" noChangeArrowheads="1"/>
          </p:cNvSpPr>
          <p:nvPr>
            <p:ph type="sldNum" sz="quarter" idx="12"/>
          </p:nvPr>
        </p:nvSpPr>
        <p:spPr/>
        <p:txBody>
          <a:bodyPr/>
          <a:lstStyle>
            <a:lvl1pPr eaLnBrk="1" hangingPunct="1">
              <a:defRPr/>
            </a:lvl1pPr>
          </a:lstStyle>
          <a:p>
            <a:pPr>
              <a:defRPr/>
            </a:pPr>
            <a:fld id="{F12C6E81-60FC-F840-89E9-CDF10738EACE}"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DAE5B92-057D-4F18-802D-905E521EA7D7}"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solidFill>
                  <a:srgbClr val="5B6973"/>
                </a:solidFill>
              </a:rPr>
              <a:t>Placer County SELPA &amp; PCOE Assistive Technology Program</a:t>
            </a:r>
            <a:endParaRPr lang="en-US" dirty="0">
              <a:solidFill>
                <a:srgbClr val="5B6973"/>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3514790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dirty="0" smtClean="0">
                <a:solidFill>
                  <a:srgbClr val="5B6973"/>
                </a:solidFill>
              </a:rPr>
              <a:t>Placer County SELPA &amp; PCOE Assistive Technology Program</a:t>
            </a:r>
            <a:endParaRPr lang="en-US" dirty="0">
              <a:solidFill>
                <a:srgbClr val="5B6973"/>
              </a:solidFill>
            </a:endParaRPr>
          </a:p>
        </p:txBody>
      </p:sp>
      <p:sp>
        <p:nvSpPr>
          <p:cNvPr id="6" name="Slide Number Placeholder 5"/>
          <p:cNvSpPr>
            <a:spLocks noGrp="1"/>
          </p:cNvSpPr>
          <p:nvPr>
            <p:ph type="sldNum" sz="quarter" idx="12"/>
          </p:nvPr>
        </p:nvSpPr>
        <p:spPr/>
        <p:txBody>
          <a:bodyPr/>
          <a:lstStyle/>
          <a:p>
            <a:fld id="{BDAE5B92-057D-4F18-802D-905E521EA7D7}" type="slidenum">
              <a:rPr lang="en-US" smtClean="0"/>
              <a:pPr/>
              <a:t>‹#›</a:t>
            </a:fld>
            <a:endParaRPr lang="en-US" dirty="0"/>
          </a:p>
        </p:txBody>
      </p:sp>
    </p:spTree>
    <p:extLst>
      <p:ext uri="{BB962C8B-B14F-4D97-AF65-F5344CB8AC3E}">
        <p14:creationId xmlns:p14="http://schemas.microsoft.com/office/powerpoint/2010/main" val="29724646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fontAlgn="auto">
              <a:spcBef>
                <a:spcPts val="0"/>
              </a:spcBef>
              <a:spcAft>
                <a:spcPts val="0"/>
              </a:spcAft>
            </a:pPr>
            <a:r>
              <a:rPr lang="en-US" dirty="0" smtClean="0">
                <a:solidFill>
                  <a:prstClr val="black"/>
                </a:solidFill>
                <a:latin typeface="Tw Cen MT"/>
                <a:ea typeface="+mn-ea"/>
                <a:cs typeface="+mn-cs"/>
              </a:rPr>
              <a:t>April 20, 2010</a:t>
            </a:r>
            <a:endParaRPr lang="en-US" dirty="0">
              <a:solidFill>
                <a:prstClr val="black"/>
              </a:solidFill>
              <a:latin typeface="Tw Cen MT"/>
              <a:ea typeface="+mn-ea"/>
              <a:cs typeface="+mn-cs"/>
            </a:endParaRPr>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solidFill>
                  <a:srgbClr val="5B6973"/>
                </a:solidFill>
              </a:rPr>
              <a:t>Placer County SELPA &amp; PCOE Assistive Technology Program</a:t>
            </a:r>
            <a:endParaRPr lang="en-US" dirty="0">
              <a:solidFill>
                <a:srgbClr val="5B6973"/>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BDAE5B92-057D-4F18-802D-905E521EA7D7}" type="slidenum">
              <a:rPr lang="en-US" smtClean="0"/>
              <a:pPr/>
              <a:t>‹#›</a:t>
            </a:fld>
            <a:endParaRPr lang="en-US" dirty="0"/>
          </a:p>
        </p:txBody>
      </p:sp>
    </p:spTree>
    <p:extLst>
      <p:ext uri="{BB962C8B-B14F-4D97-AF65-F5344CB8AC3E}">
        <p14:creationId xmlns:p14="http://schemas.microsoft.com/office/powerpoint/2010/main" val="3805871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eaLnBrk="1" hangingPunct="1">
              <a:defRPr/>
            </a:lvl1pPr>
          </a:lstStyle>
          <a:p>
            <a:pPr>
              <a:defRPr/>
            </a:pPr>
            <a:fld id="{BA1A3024-5625-284E-B97A-BBCACCC6D951}" type="datetime1">
              <a:rPr lang="en-US"/>
              <a:pPr>
                <a:defRPr/>
              </a:pPr>
              <a:t>2/11/2015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2DC8E8D3-B78C-324A-B85C-EBC83631738F}"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dt" sz="half" idx="10"/>
          </p:nvPr>
        </p:nvSpPr>
        <p:spPr/>
        <p:txBody>
          <a:bodyPr/>
          <a:lstStyle>
            <a:lvl1pPr eaLnBrk="1" hangingPunct="1">
              <a:defRPr/>
            </a:lvl1pPr>
          </a:lstStyle>
          <a:p>
            <a:pPr>
              <a:defRPr/>
            </a:pPr>
            <a:fld id="{D61D6005-9962-C248-A419-DB47176EC3FE}" type="datetime1">
              <a:rPr lang="en-US"/>
              <a:pPr>
                <a:defRPr/>
              </a:pPr>
              <a:t>2/11/2015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A6699FF4-97DA-E340-A575-0D995482C02F}"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8"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9"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0"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4"/>
          <p:cNvSpPr>
            <a:spLocks noGrp="1" noChangeArrowheads="1"/>
          </p:cNvSpPr>
          <p:nvPr>
            <p:ph type="dt" sz="half" idx="10"/>
          </p:nvPr>
        </p:nvSpPr>
        <p:spPr/>
        <p:txBody>
          <a:bodyPr/>
          <a:lstStyle>
            <a:lvl1pPr eaLnBrk="1" hangingPunct="1">
              <a:defRPr/>
            </a:lvl1pPr>
          </a:lstStyle>
          <a:p>
            <a:pPr>
              <a:defRPr/>
            </a:pPr>
            <a:fld id="{ECAC5681-70AC-DF4F-A89E-EDB56D47791D}" type="datetime1">
              <a:rPr lang="en-US"/>
              <a:pPr>
                <a:defRPr/>
              </a:pPr>
              <a:t>2/11/2015</a:t>
            </a:fld>
            <a:endParaRPr lang="en-US"/>
          </a:p>
        </p:txBody>
      </p:sp>
      <p:sp>
        <p:nvSpPr>
          <p:cNvPr id="12"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3" name="Rectangle 6"/>
          <p:cNvSpPr>
            <a:spLocks noGrp="1" noChangeArrowheads="1"/>
          </p:cNvSpPr>
          <p:nvPr>
            <p:ph type="sldNum" sz="quarter" idx="12"/>
          </p:nvPr>
        </p:nvSpPr>
        <p:spPr/>
        <p:txBody>
          <a:bodyPr/>
          <a:lstStyle>
            <a:lvl1pPr eaLnBrk="1" hangingPunct="1">
              <a:defRPr/>
            </a:lvl1pPr>
          </a:lstStyle>
          <a:p>
            <a:pPr>
              <a:defRPr/>
            </a:pPr>
            <a:fld id="{B319A8BF-1C8D-134C-B074-9365899A1EC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4"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5"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6"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fld id="{EC77A39F-5627-F546-9379-64E1A084A31E}" type="datetime1">
              <a:rPr lang="en-US"/>
              <a:pPr>
                <a:defRPr/>
              </a:pPr>
              <a:t>2/11/2015</a:t>
            </a:fld>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C09008AF-2454-424F-8629-78025C875CF5}"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3"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4"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5"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6" name="Rectangle 4"/>
          <p:cNvSpPr>
            <a:spLocks noGrp="1" noChangeArrowheads="1"/>
          </p:cNvSpPr>
          <p:nvPr>
            <p:ph type="dt" sz="half" idx="10"/>
          </p:nvPr>
        </p:nvSpPr>
        <p:spPr/>
        <p:txBody>
          <a:bodyPr/>
          <a:lstStyle>
            <a:lvl1pPr eaLnBrk="1" hangingPunct="1">
              <a:defRPr/>
            </a:lvl1pPr>
          </a:lstStyle>
          <a:p>
            <a:pPr>
              <a:defRPr/>
            </a:pPr>
            <a:fld id="{6D014AB6-6185-1E4A-9C9E-41F406EF2E63}" type="datetime1">
              <a:rPr lang="en-US"/>
              <a:pPr>
                <a:defRPr/>
              </a:pPr>
              <a:t>2/11/2015</a:t>
            </a:fld>
            <a:endParaRPr lang="en-US"/>
          </a:p>
        </p:txBody>
      </p:sp>
      <p:sp>
        <p:nvSpPr>
          <p:cNvPr id="7"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447F8D91-D42F-7444-B7FD-5B856767E1EA}"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dt" sz="half" idx="10"/>
          </p:nvPr>
        </p:nvSpPr>
        <p:spPr/>
        <p:txBody>
          <a:bodyPr/>
          <a:lstStyle>
            <a:lvl1pPr eaLnBrk="1" hangingPunct="1">
              <a:defRPr/>
            </a:lvl1pPr>
          </a:lstStyle>
          <a:p>
            <a:pPr>
              <a:defRPr/>
            </a:pPr>
            <a:fld id="{DD3C4DDE-70CC-8241-9D5E-2FE279415314}" type="datetime1">
              <a:rPr lang="en-US"/>
              <a:pPr>
                <a:defRPr/>
              </a:pPr>
              <a:t>2/11/2015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1793C06C-01D2-9746-8E7C-1035C8CDD4D1}"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dt" sz="half" idx="10"/>
          </p:nvPr>
        </p:nvSpPr>
        <p:spPr/>
        <p:txBody>
          <a:bodyPr/>
          <a:lstStyle>
            <a:lvl1pPr eaLnBrk="1" hangingPunct="1">
              <a:defRPr/>
            </a:lvl1pPr>
          </a:lstStyle>
          <a:p>
            <a:pPr>
              <a:defRPr/>
            </a:pPr>
            <a:fld id="{BCF3C1C2-EDC6-5B4A-88E5-F471D40C45A0}" type="datetime1">
              <a:rPr lang="en-US"/>
              <a:pPr>
                <a:defRPr/>
              </a:pPr>
              <a:t>2/11/2015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D47D4F6F-BA4E-CE4A-B00A-3DE37F616D0E}"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1027" name="Rectangle 2"/>
          <p:cNvSpPr>
            <a:spLocks noGrp="1" noChangeArrowheads="1"/>
          </p:cNvSpPr>
          <p:nvPr userDrawn="1">
            <p:ph type="title"/>
          </p:nvPr>
        </p:nvSpPr>
        <p:spPr bwMode="auto">
          <a:xfrm>
            <a:off x="1905000" y="6096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userDrawn="1">
            <p:ph type="body" idx="1"/>
          </p:nvPr>
        </p:nvSpPr>
        <p:spPr bwMode="auto">
          <a:xfrm>
            <a:off x="1905000" y="198120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userDrawn="1">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alibri" pitchFamily="-111" charset="0"/>
              </a:defRPr>
            </a:lvl1pPr>
          </a:lstStyle>
          <a:p>
            <a:pPr>
              <a:defRPr/>
            </a:pPr>
            <a:fld id="{7991DD99-0624-5A40-AC44-A8597E1C06BD}" type="datetime1">
              <a:rPr lang="en-US"/>
              <a:pPr>
                <a:defRPr/>
              </a:pPr>
              <a:t>2/11/2015</a:t>
            </a:fld>
            <a:endParaRPr lang="en-US"/>
          </a:p>
        </p:txBody>
      </p:sp>
      <p:sp>
        <p:nvSpPr>
          <p:cNvPr id="3" name="Rectangle 5"/>
          <p:cNvSpPr>
            <a:spLocks noGrp="1" noChangeArrowheads="1"/>
          </p:cNvSpPr>
          <p:nvPr userDrawn="1">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alibri" pitchFamily="34" charset="0"/>
                <a:ea typeface="+mn-ea"/>
                <a:cs typeface="Calibri" pitchFamily="34" charset="0"/>
              </a:defRPr>
            </a:lvl1pPr>
          </a:lstStyle>
          <a:p>
            <a:pPr>
              <a:defRPr/>
            </a:pPr>
            <a:endParaRPr lang="en-US" altLang="en-US"/>
          </a:p>
        </p:txBody>
      </p:sp>
      <p:sp>
        <p:nvSpPr>
          <p:cNvPr id="1030" name="Rectangle 6"/>
          <p:cNvSpPr>
            <a:spLocks noGrp="1" noChangeArrowheads="1"/>
          </p:cNvSpPr>
          <p:nvPr userDrawn="1">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alibri" pitchFamily="-111" charset="0"/>
              </a:defRPr>
            </a:lvl1pPr>
          </a:lstStyle>
          <a:p>
            <a:pPr>
              <a:defRPr/>
            </a:pPr>
            <a:fld id="{6D309240-DE24-9F47-A249-C725FD628AD9}" type="slidenum">
              <a:rPr lang="en-US"/>
              <a:pPr>
                <a:defRPr/>
              </a:pPr>
              <a:t>‹#›</a:t>
            </a:fld>
            <a:endParaRPr lang="en-US"/>
          </a:p>
        </p:txBody>
      </p:sp>
      <p:sp>
        <p:nvSpPr>
          <p:cNvPr id="103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13"/>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033" name="Picture 10" descr="Color-ppt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034"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Tree>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l" fontAlgn="auto">
              <a:spcBef>
                <a:spcPts val="0"/>
              </a:spcBef>
              <a:spcAft>
                <a:spcPts val="0"/>
              </a:spcAft>
            </a:pPr>
            <a:r>
              <a:rPr lang="en-US" dirty="0" smtClean="0">
                <a:solidFill>
                  <a:srgbClr val="5B6973"/>
                </a:solidFill>
                <a:latin typeface="Tw Cen MT"/>
                <a:ea typeface="+mn-ea"/>
                <a:cs typeface="+mn-cs"/>
              </a:rPr>
              <a:t>Placer County </a:t>
            </a:r>
            <a:r>
              <a:rPr lang="en-US" dirty="0" smtClean="0">
                <a:solidFill>
                  <a:srgbClr val="5B6973">
                    <a:lumMod val="50000"/>
                  </a:srgbClr>
                </a:solidFill>
                <a:latin typeface="Tw Cen MT"/>
                <a:ea typeface="+mn-ea"/>
                <a:cs typeface="+mn-cs"/>
              </a:rPr>
              <a:t>SELPA</a:t>
            </a:r>
            <a:r>
              <a:rPr lang="en-US" dirty="0" smtClean="0">
                <a:solidFill>
                  <a:srgbClr val="5B6973"/>
                </a:solidFill>
                <a:latin typeface="Tw Cen MT"/>
                <a:ea typeface="+mn-ea"/>
                <a:cs typeface="+mn-cs"/>
              </a:rPr>
              <a:t> &amp; PCOE Assistive Technology Program</a:t>
            </a:r>
            <a:endParaRPr lang="en-US" dirty="0">
              <a:solidFill>
                <a:srgbClr val="5B6973"/>
              </a:solidFill>
              <a:latin typeface="Tw Cen MT"/>
              <a:ea typeface="+mn-ea"/>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BDAE5B92-057D-4F18-802D-905E521EA7D7}" type="slidenum">
              <a:rPr lang="en-US" smtClean="0">
                <a:latin typeface="Tw Cen MT"/>
                <a:ea typeface="+mn-ea"/>
                <a:cs typeface="+mn-cs"/>
              </a:rPr>
              <a:pPr fontAlgn="auto">
                <a:spcBef>
                  <a:spcPts val="0"/>
                </a:spcBef>
                <a:spcAft>
                  <a:spcPts val="0"/>
                </a:spcAft>
              </a:pPr>
              <a:t>‹#›</a:t>
            </a:fld>
            <a:endParaRPr lang="en-US" dirty="0">
              <a:latin typeface="Tw Cen MT"/>
              <a:ea typeface="+mn-ea"/>
              <a:cs typeface="+mn-cs"/>
            </a:endParaRPr>
          </a:p>
        </p:txBody>
      </p:sp>
    </p:spTree>
    <p:extLst>
      <p:ext uri="{BB962C8B-B14F-4D97-AF65-F5344CB8AC3E}">
        <p14:creationId xmlns:p14="http://schemas.microsoft.com/office/powerpoint/2010/main" val="1100747256"/>
      </p:ext>
    </p:extLst>
  </p:cSld>
  <p:clrMap bg1="lt1" tx1="dk1" bg2="lt2" tx2="dk2" accent1="accent1" accent2="accent2" accent3="accent3" accent4="accent4" accent5="accent5" accent6="accent6" hlink="hlink" folHlink="folHlink"/>
  <p:sldLayoutIdLst>
    <p:sldLayoutId id="2147485625" r:id="rId1"/>
    <p:sldLayoutId id="2147485626" r:id="rId2"/>
    <p:sldLayoutId id="2147485627" r:id="rId3"/>
    <p:sldLayoutId id="2147485628" r:id="rId4"/>
    <p:sldLayoutId id="2147485629" r:id="rId5"/>
    <p:sldLayoutId id="2147485630" r:id="rId6"/>
    <p:sldLayoutId id="2147485631" r:id="rId7"/>
    <p:sldLayoutId id="2147485632" r:id="rId8"/>
    <p:sldLayoutId id="2147485633" r:id="rId9"/>
    <p:sldLayoutId id="2147485634" r:id="rId10"/>
    <p:sldLayoutId id="2147485635" r:id="rId11"/>
  </p:sldLayoutIdLst>
  <p:timing>
    <p:tnLst>
      <p:par>
        <p:cTn id="1" dur="indefinite" restart="never" nodeType="tmRoot"/>
      </p:par>
    </p:tnLst>
  </p:timing>
  <p:hf sldNum="0"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de.ca.gov/ta/tg/ca/accesssupport.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smarterbalancedlibrary.org/content/introduction-individual-student-assessment-accessibility-profile?key=2261a6f6a11089da1a0f15d17ca93789" TargetMode="External"/><Relationship Id="rId4" Type="http://schemas.openxmlformats.org/officeDocument/2006/relationships/hyperlink" Target="http://californiatac.org/rsc/videos/archived-webcast_ISAAP-overview-and-instruction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de.ca.gov/ta/tg/ca/accesssupport.as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de.ca.gov/ta/tg/ai/caasppmatrix1.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smarterbalanced.org/wordpress/wp-content/uploads/2014/08/SmarterBalanced_Guidelin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marterbalanced.org/wordpress/wp-content/uploads/2014/03/Usability-Accessibility-and-Accommodations-Implementation-Guid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bac.portal.airast.org/wp-content/uploads/2014/03/Accessibility-Guide-for-Classroom-Activities-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20838" y="0"/>
            <a:ext cx="7370762" cy="2420938"/>
          </a:xfrm>
        </p:spPr>
        <p:txBody>
          <a:bodyPr/>
          <a:lstStyle/>
          <a:p>
            <a:r>
              <a:rPr lang="en-US" b="1" dirty="0" smtClean="0">
                <a:latin typeface="Calibri" pitchFamily="-111" charset="0"/>
                <a:ea typeface="Calibri" pitchFamily="-111" charset="0"/>
                <a:cs typeface="Calibri" pitchFamily="-111" charset="0"/>
              </a:rPr>
              <a:t>Blueprint for Improving Instruction, Accessibility, and Outcomes for All Students</a:t>
            </a:r>
            <a:endParaRPr lang="en-US" b="1" dirty="0">
              <a:latin typeface="Calibri" pitchFamily="-111" charset="0"/>
              <a:ea typeface="Calibri" pitchFamily="-111" charset="0"/>
              <a:cs typeface="Calibri" pitchFamily="-111" charset="0"/>
            </a:endParaRPr>
          </a:p>
        </p:txBody>
      </p:sp>
      <p:sp>
        <p:nvSpPr>
          <p:cNvPr id="15363" name="TextBox 1"/>
          <p:cNvSpPr txBox="1">
            <a:spLocks noChangeArrowheads="1"/>
          </p:cNvSpPr>
          <p:nvPr/>
        </p:nvSpPr>
        <p:spPr bwMode="auto">
          <a:xfrm>
            <a:off x="1828800" y="2590800"/>
            <a:ext cx="7086600" cy="646331"/>
          </a:xfrm>
          <a:prstGeom prst="rect">
            <a:avLst/>
          </a:prstGeom>
          <a:noFill/>
          <a:ln w="9525">
            <a:noFill/>
            <a:miter lim="800000"/>
            <a:headEnd/>
            <a:tailEnd/>
          </a:ln>
        </p:spPr>
        <p:txBody>
          <a:bodyPr>
            <a:prstTxWarp prst="textNoShape">
              <a:avLst/>
            </a:prstTxWarp>
            <a:spAutoFit/>
          </a:bodyPr>
          <a:lstStyle/>
          <a:p>
            <a:pPr algn="ctr"/>
            <a:r>
              <a:rPr lang="en-US" b="1" dirty="0" smtClean="0">
                <a:ea typeface="Calibri" pitchFamily="-111" charset="0"/>
                <a:cs typeface="Calibri" pitchFamily="-111" charset="0"/>
                <a:sym typeface="Symbol" pitchFamily="-111" charset="2"/>
              </a:rPr>
              <a:t>February 17</a:t>
            </a:r>
            <a:r>
              <a:rPr lang="en-US" b="1" baseline="30000" dirty="0" smtClean="0">
                <a:ea typeface="Calibri" pitchFamily="-111" charset="0"/>
                <a:cs typeface="Calibri" pitchFamily="-111" charset="0"/>
                <a:sym typeface="Symbol" pitchFamily="-111" charset="2"/>
              </a:rPr>
              <a:t>th</a:t>
            </a:r>
            <a:r>
              <a:rPr lang="en-US" b="1" dirty="0">
                <a:ea typeface="Calibri" pitchFamily="-111" charset="0"/>
                <a:cs typeface="Calibri" pitchFamily="-111" charset="0"/>
                <a:sym typeface="Symbol" pitchFamily="-111" charset="2"/>
              </a:rPr>
              <a:t>, </a:t>
            </a:r>
            <a:r>
              <a:rPr lang="en-US" b="1" dirty="0" smtClean="0">
                <a:ea typeface="Calibri" pitchFamily="-111" charset="0"/>
                <a:cs typeface="Calibri" pitchFamily="-111" charset="0"/>
                <a:sym typeface="Symbol" pitchFamily="-111" charset="2"/>
              </a:rPr>
              <a:t>2015</a:t>
            </a:r>
            <a:endParaRPr lang="en-US" dirty="0" smtClean="0">
              <a:ea typeface="Calibri" pitchFamily="-111" charset="0"/>
              <a:cs typeface="Calibri" pitchFamily="-111" charset="0"/>
              <a:sym typeface="Symbol" pitchFamily="-111" charset="2"/>
            </a:endParaRPr>
          </a:p>
          <a:p>
            <a:pPr algn="ctr"/>
            <a:r>
              <a:rPr lang="en-US" b="1" dirty="0" smtClean="0">
                <a:ea typeface="Calibri" pitchFamily="-111" charset="0"/>
                <a:cs typeface="Calibri" pitchFamily="-111" charset="0"/>
                <a:sym typeface="Symbol" pitchFamily="-111" charset="2"/>
              </a:rPr>
              <a:t>Sacramento Convention Center</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304800"/>
            <a:ext cx="7391400" cy="1143000"/>
          </a:xfrm>
        </p:spPr>
        <p:txBody>
          <a:bodyPr/>
          <a:lstStyle/>
          <a:p>
            <a:pPr>
              <a:defRPr/>
            </a:pPr>
            <a:r>
              <a:rPr lang="en-US" altLang="en-US" dirty="0" smtClean="0">
                <a:latin typeface="+mj-lt"/>
                <a:ea typeface="Calibri" pitchFamily="-65" charset="0"/>
                <a:cs typeface="Calibri" pitchFamily="-65" charset="0"/>
              </a:rPr>
              <a:t>Classroom Activities</a:t>
            </a:r>
          </a:p>
        </p:txBody>
      </p:sp>
      <p:sp>
        <p:nvSpPr>
          <p:cNvPr id="6" name="Rectangle 5"/>
          <p:cNvSpPr/>
          <p:nvPr/>
        </p:nvSpPr>
        <p:spPr>
          <a:xfrm>
            <a:off x="1905000" y="2438400"/>
            <a:ext cx="6934200" cy="2246769"/>
          </a:xfrm>
          <a:prstGeom prst="rect">
            <a:avLst/>
          </a:prstGeom>
        </p:spPr>
        <p:txBody>
          <a:bodyPr wrap="square">
            <a:spAutoFit/>
          </a:bodyPr>
          <a:lstStyle/>
          <a:p>
            <a:r>
              <a:rPr lang="en-US" sz="2800" dirty="0" smtClean="0">
                <a:solidFill>
                  <a:srgbClr val="000066"/>
                </a:solidFill>
                <a:latin typeface="Calibri"/>
                <a:cs typeface="Calibri"/>
              </a:rPr>
              <a:t>The Classroom Activity is designed to be an introduction and not an assessment.   All students may be provided instructional supports, scaffolding and/or accommodations used during regular instruction. </a:t>
            </a:r>
            <a:endParaRPr lang="en-US" sz="2800" dirty="0">
              <a:solidFill>
                <a:srgbClr val="000066"/>
              </a:solidFill>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sz="3600" dirty="0" smtClean="0">
                <a:latin typeface="+mj-lt"/>
                <a:ea typeface="Calibri" pitchFamily="-65" charset="0"/>
                <a:cs typeface="Calibri" pitchFamily="-65" charset="0"/>
              </a:rPr>
              <a:t>Individual Student Assessment Accessibility Profile</a:t>
            </a:r>
            <a:endParaRPr lang="en-US" altLang="en-US" sz="3600" b="1" dirty="0" smtClean="0">
              <a:latin typeface="+mj-lt"/>
              <a:ea typeface="Calibri" pitchFamily="-65" charset="0"/>
              <a:cs typeface="Calibri" pitchFamily="-65" charset="0"/>
            </a:endParaRPr>
          </a:p>
        </p:txBody>
      </p:sp>
      <p:pic>
        <p:nvPicPr>
          <p:cNvPr id="11" name="Picture 10" descr="Screen Shot 2015-02-07 at 7.34.09 PM.png"/>
          <p:cNvPicPr>
            <a:picLocks noChangeAspect="1"/>
          </p:cNvPicPr>
          <p:nvPr/>
        </p:nvPicPr>
        <p:blipFill>
          <a:blip r:embed="rId3"/>
          <a:stretch>
            <a:fillRect/>
          </a:stretch>
        </p:blipFill>
        <p:spPr>
          <a:xfrm>
            <a:off x="1752600" y="1999102"/>
            <a:ext cx="4114800" cy="4858898"/>
          </a:xfrm>
          <a:prstGeom prst="rect">
            <a:avLst/>
          </a:prstGeom>
        </p:spPr>
      </p:pic>
      <p:sp>
        <p:nvSpPr>
          <p:cNvPr id="12" name="Left Arrow 11"/>
          <p:cNvSpPr/>
          <p:nvPr/>
        </p:nvSpPr>
        <p:spPr bwMode="auto">
          <a:xfrm>
            <a:off x="4419600" y="5334000"/>
            <a:ext cx="990600" cy="533400"/>
          </a:xfrm>
          <a:prstGeom prst="leftArrow">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smtClean="0">
              <a:ln>
                <a:noFill/>
              </a:ln>
              <a:solidFill>
                <a:srgbClr val="000054"/>
              </a:solidFill>
              <a:effectLst/>
              <a:latin typeface="Arial" charset="0"/>
            </a:endParaRPr>
          </a:p>
        </p:txBody>
      </p:sp>
      <p:sp>
        <p:nvSpPr>
          <p:cNvPr id="13" name="Rectangle 12"/>
          <p:cNvSpPr/>
          <p:nvPr/>
        </p:nvSpPr>
        <p:spPr>
          <a:xfrm>
            <a:off x="6019800" y="4038600"/>
            <a:ext cx="2971800" cy="584776"/>
          </a:xfrm>
          <a:prstGeom prst="rect">
            <a:avLst/>
          </a:prstGeom>
        </p:spPr>
        <p:txBody>
          <a:bodyPr wrap="square">
            <a:spAutoFit/>
          </a:bodyPr>
          <a:lstStyle/>
          <a:p>
            <a:r>
              <a:rPr lang="en-US" sz="1600" b="1" dirty="0" smtClean="0">
                <a:latin typeface="Calibri"/>
                <a:cs typeface="Calibri"/>
                <a:hlinkClick r:id="rId4"/>
              </a:rPr>
              <a:t>http://www.cde.ca.gov/ta/tg/ca/accesssupport.asp</a:t>
            </a:r>
            <a:r>
              <a:rPr lang="en-US" sz="1600" b="1" dirty="0" smtClean="0">
                <a:latin typeface="Calibri"/>
                <a:cs typeface="Calibri"/>
              </a:rPr>
              <a:t> </a:t>
            </a:r>
            <a:endParaRPr lang="en-US" sz="1600" b="1"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sz="3600" dirty="0" smtClean="0">
                <a:latin typeface="+mj-lt"/>
                <a:ea typeface="Calibri" pitchFamily="-65" charset="0"/>
                <a:cs typeface="Calibri" pitchFamily="-65" charset="0"/>
              </a:rPr>
              <a:t>Individual Student Assessment Accessibility Profile</a:t>
            </a:r>
            <a:endParaRPr lang="en-US" altLang="en-US" sz="3600" b="1" dirty="0" smtClean="0">
              <a:latin typeface="+mj-lt"/>
              <a:ea typeface="Calibri" pitchFamily="-65" charset="0"/>
              <a:cs typeface="Calibri" pitchFamily="-65" charset="0"/>
            </a:endParaRPr>
          </a:p>
        </p:txBody>
      </p:sp>
      <p:pic>
        <p:nvPicPr>
          <p:cNvPr id="5" name="Picture 4" descr="Screen Shot 2015-02-07 at 7.19.26 PM.png"/>
          <p:cNvPicPr>
            <a:picLocks noChangeAspect="1"/>
          </p:cNvPicPr>
          <p:nvPr/>
        </p:nvPicPr>
        <p:blipFill>
          <a:blip r:embed="rId3"/>
          <a:stretch>
            <a:fillRect/>
          </a:stretch>
        </p:blipFill>
        <p:spPr>
          <a:xfrm>
            <a:off x="1676400" y="1981200"/>
            <a:ext cx="3338286" cy="3048000"/>
          </a:xfrm>
          <a:prstGeom prst="rect">
            <a:avLst/>
          </a:prstGeom>
        </p:spPr>
      </p:pic>
      <p:sp>
        <p:nvSpPr>
          <p:cNvPr id="6" name="Rectangle 5"/>
          <p:cNvSpPr/>
          <p:nvPr/>
        </p:nvSpPr>
        <p:spPr>
          <a:xfrm>
            <a:off x="1371600" y="5181600"/>
            <a:ext cx="3810000" cy="830997"/>
          </a:xfrm>
          <a:prstGeom prst="rect">
            <a:avLst/>
          </a:prstGeom>
        </p:spPr>
        <p:txBody>
          <a:bodyPr wrap="square">
            <a:spAutoFit/>
          </a:bodyPr>
          <a:lstStyle/>
          <a:p>
            <a:r>
              <a:rPr lang="en-US" sz="1600" b="1" dirty="0" smtClean="0">
                <a:latin typeface="Calibri"/>
                <a:cs typeface="Calibri"/>
                <a:hlinkClick r:id="rId4"/>
              </a:rPr>
              <a:t>http://californiatac.org/rsc/videos/archived-webcast_ISAAP-overview-and-instructions.html</a:t>
            </a:r>
            <a:r>
              <a:rPr lang="en-US" sz="1600" b="1" dirty="0" smtClean="0">
                <a:latin typeface="Calibri"/>
                <a:cs typeface="Calibri"/>
              </a:rPr>
              <a:t> </a:t>
            </a:r>
            <a:endParaRPr lang="en-US" sz="1600" b="1" dirty="0">
              <a:latin typeface="Calibri"/>
              <a:cs typeface="Calibri"/>
            </a:endParaRPr>
          </a:p>
        </p:txBody>
      </p:sp>
      <p:sp>
        <p:nvSpPr>
          <p:cNvPr id="9" name="Rectangle 8"/>
          <p:cNvSpPr/>
          <p:nvPr/>
        </p:nvSpPr>
        <p:spPr>
          <a:xfrm>
            <a:off x="5181600" y="5780782"/>
            <a:ext cx="3962400" cy="1077218"/>
          </a:xfrm>
          <a:prstGeom prst="rect">
            <a:avLst/>
          </a:prstGeom>
        </p:spPr>
        <p:txBody>
          <a:bodyPr wrap="square">
            <a:spAutoFit/>
          </a:bodyPr>
          <a:lstStyle/>
          <a:p>
            <a:r>
              <a:rPr lang="en-US" sz="1600" b="1" dirty="0" smtClean="0">
                <a:latin typeface="Calibri"/>
                <a:cs typeface="Calibri"/>
                <a:hlinkClick r:id="rId5"/>
              </a:rPr>
              <a:t>https://www.smarterbalancedlibrary.org/content/introduction-individual-student-assessment-accessibility-profile?key=2261a6f6a11089da1a0f15d17ca93789</a:t>
            </a:r>
            <a:r>
              <a:rPr lang="en-US" sz="1600" b="1" dirty="0" smtClean="0">
                <a:latin typeface="Calibri"/>
                <a:cs typeface="Calibri"/>
              </a:rPr>
              <a:t> </a:t>
            </a:r>
            <a:endParaRPr lang="en-US" sz="1600" b="1" dirty="0">
              <a:latin typeface="Calibri"/>
              <a:cs typeface="Calibri"/>
            </a:endParaRPr>
          </a:p>
        </p:txBody>
      </p:sp>
      <p:pic>
        <p:nvPicPr>
          <p:cNvPr id="10" name="Picture 9" descr="Screen Shot 2015-02-09 at 6.28.05 PM.png"/>
          <p:cNvPicPr>
            <a:picLocks noChangeAspect="1"/>
          </p:cNvPicPr>
          <p:nvPr/>
        </p:nvPicPr>
        <p:blipFill>
          <a:blip r:embed="rId6"/>
          <a:stretch>
            <a:fillRect/>
          </a:stretch>
        </p:blipFill>
        <p:spPr>
          <a:xfrm>
            <a:off x="5257800" y="2743200"/>
            <a:ext cx="3733800" cy="3037086"/>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2057400"/>
            <a:ext cx="7772400" cy="5186035"/>
          </a:xfrm>
          <a:prstGeom prst="rect">
            <a:avLst/>
          </a:prstGeom>
        </p:spPr>
        <p:txBody>
          <a:bodyPr wrap="square">
            <a:spAutoFit/>
          </a:bodyPr>
          <a:lstStyle/>
          <a:p>
            <a:pPr marL="463550" indent="-463550"/>
            <a:r>
              <a:rPr lang="en-US" sz="2400" dirty="0" smtClean="0">
                <a:ea typeface="MS Mincho" pitchFamily="49" charset="-128"/>
                <a:cs typeface="Times New Roman" pitchFamily="-111" charset="0"/>
              </a:rPr>
              <a:t>Step 1.   Select key staff members who will be </a:t>
            </a:r>
          </a:p>
          <a:p>
            <a:pPr marL="1196975" indent="-1196975"/>
            <a:r>
              <a:rPr lang="en-US" sz="2400" dirty="0" smtClean="0">
                <a:ea typeface="MS Mincho" pitchFamily="49" charset="-128"/>
                <a:cs typeface="Times New Roman" pitchFamily="-111" charset="0"/>
              </a:rPr>
              <a:t>	involved in any of these seven steps and 	    define their specific roles.</a:t>
            </a:r>
          </a:p>
          <a:p>
            <a:pPr marL="463550" indent="-463550"/>
            <a:endParaRPr lang="en-US" sz="800" dirty="0" smtClean="0">
              <a:ea typeface="MS Mincho" pitchFamily="49" charset="-128"/>
              <a:cs typeface="Times New Roman" pitchFamily="-111" charset="0"/>
            </a:endParaRPr>
          </a:p>
          <a:p>
            <a:pPr marL="1196975" indent="-1196975"/>
            <a:r>
              <a:rPr lang="en-US" sz="2400" dirty="0" smtClean="0">
                <a:ea typeface="MS Mincho" pitchFamily="49" charset="-128"/>
                <a:cs typeface="Times New Roman" pitchFamily="-111" charset="0"/>
              </a:rPr>
              <a:t>Step 2.   Provide information and training to staff according to their role; provide information to parents; and provide information and 	 training to students as appropriate.</a:t>
            </a:r>
          </a:p>
          <a:p>
            <a:pPr marL="463550" indent="-463550"/>
            <a:endParaRPr lang="en-US" sz="800" dirty="0" smtClean="0">
              <a:ea typeface="MS Mincho" pitchFamily="49" charset="-128"/>
              <a:cs typeface="Times New Roman" pitchFamily="-111" charset="0"/>
            </a:endParaRPr>
          </a:p>
          <a:p>
            <a:pPr marL="463550" indent="-463550"/>
            <a:r>
              <a:rPr lang="en-US" sz="2400" dirty="0" smtClean="0">
                <a:ea typeface="MS Mincho" pitchFamily="49" charset="-128"/>
                <a:cs typeface="Times New Roman" pitchFamily="-111" charset="0"/>
              </a:rPr>
              <a:t>Step 3.   Identify students who may benefit from </a:t>
            </a:r>
          </a:p>
          <a:p>
            <a:pPr marL="1254125" indent="-1254125"/>
            <a:r>
              <a:rPr lang="en-US" sz="2400" dirty="0" smtClean="0">
                <a:ea typeface="MS Mincho" pitchFamily="49" charset="-128"/>
                <a:cs typeface="Times New Roman" pitchFamily="-111" charset="0"/>
              </a:rPr>
              <a:t>	designated supports (including students with an individualized education program (IEP) and Section 504 Plan, English learners, and English learners with disabilities.</a:t>
            </a:r>
          </a:p>
          <a:p>
            <a:pPr marL="463550" indent="-463550"/>
            <a:endParaRPr lang="en-US" dirty="0" smtClean="0">
              <a:ea typeface="MS Mincho" pitchFamily="49" charset="-128"/>
              <a:cs typeface="Times New Roman" pitchFamily="-111" charset="0"/>
            </a:endParaRPr>
          </a:p>
          <a:p>
            <a:pPr marL="463550" indent="-463550"/>
            <a:endParaRPr lang="en-US" sz="900" dirty="0" smtClean="0">
              <a:ea typeface="MS Mincho" pitchFamily="49" charset="-128"/>
              <a:cs typeface="Times New Roman" pitchFamily="-111" charset="0"/>
            </a:endParaRPr>
          </a:p>
        </p:txBody>
      </p:sp>
      <p:sp>
        <p:nvSpPr>
          <p:cNvPr id="5" name="Title 1"/>
          <p:cNvSpPr>
            <a:spLocks noGrp="1"/>
          </p:cNvSpPr>
          <p:nvPr>
            <p:ph type="title"/>
          </p:nvPr>
        </p:nvSpPr>
        <p:spPr>
          <a:xfrm>
            <a:off x="1600200" y="304800"/>
            <a:ext cx="7391400" cy="1143000"/>
          </a:xfrm>
        </p:spPr>
        <p:txBody>
          <a:bodyPr/>
          <a:lstStyle/>
          <a:p>
            <a:pPr>
              <a:defRPr/>
            </a:pPr>
            <a:r>
              <a:rPr lang="en-US" altLang="en-US" sz="4000" dirty="0" smtClean="0">
                <a:latin typeface="+mj-lt"/>
                <a:ea typeface="Calibri" pitchFamily="-65" charset="0"/>
                <a:cs typeface="Calibri" pitchFamily="-65" charset="0"/>
              </a:rPr>
              <a:t>Seven Step CAASPP</a:t>
            </a:r>
            <a:br>
              <a:rPr lang="en-US" altLang="en-US" sz="4000" dirty="0" smtClean="0">
                <a:latin typeface="+mj-lt"/>
                <a:ea typeface="Calibri" pitchFamily="-65" charset="0"/>
                <a:cs typeface="Calibri" pitchFamily="-65" charset="0"/>
              </a:rPr>
            </a:br>
            <a:r>
              <a:rPr lang="en-US" altLang="en-US" sz="4000" dirty="0" smtClean="0">
                <a:latin typeface="+mj-lt"/>
                <a:ea typeface="Calibri" pitchFamily="-65" charset="0"/>
                <a:cs typeface="Calibri" pitchFamily="-65" charset="0"/>
              </a:rPr>
              <a:t>ISAAP Process</a:t>
            </a:r>
            <a:br>
              <a:rPr lang="en-US" altLang="en-US" sz="4000" dirty="0" smtClean="0">
                <a:latin typeface="+mj-lt"/>
                <a:ea typeface="Calibri" pitchFamily="-65" charset="0"/>
                <a:cs typeface="Calibri" pitchFamily="-65" charset="0"/>
              </a:rPr>
            </a:br>
            <a:r>
              <a:rPr lang="en-US" altLang="en-US" sz="2400" dirty="0" smtClean="0">
                <a:latin typeface="+mj-lt"/>
                <a:ea typeface="Calibri" pitchFamily="-65" charset="0"/>
                <a:cs typeface="Calibri" pitchFamily="-65" charset="0"/>
              </a:rPr>
              <a:t>(Handout)</a:t>
            </a:r>
            <a:endParaRPr lang="en-US" altLang="en-US" sz="2400" b="1" dirty="0" smtClean="0">
              <a:latin typeface="+mj-lt"/>
              <a:ea typeface="Calibri" pitchFamily="-65" charset="0"/>
              <a:cs typeface="Calibri" pitchFamily="-65"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04800"/>
            <a:ext cx="7391400" cy="1143000"/>
          </a:xfrm>
        </p:spPr>
        <p:txBody>
          <a:bodyPr/>
          <a:lstStyle/>
          <a:p>
            <a:pPr>
              <a:defRPr/>
            </a:pPr>
            <a:r>
              <a:rPr lang="en-US" altLang="en-US" sz="4000" dirty="0" smtClean="0">
                <a:latin typeface="+mj-lt"/>
                <a:ea typeface="Calibri" pitchFamily="-65" charset="0"/>
                <a:cs typeface="Calibri" pitchFamily="-65" charset="0"/>
              </a:rPr>
              <a:t>Seven Step CAASPP</a:t>
            </a:r>
            <a:br>
              <a:rPr lang="en-US" altLang="en-US" sz="4000" dirty="0" smtClean="0">
                <a:latin typeface="+mj-lt"/>
                <a:ea typeface="Calibri" pitchFamily="-65" charset="0"/>
                <a:cs typeface="Calibri" pitchFamily="-65" charset="0"/>
              </a:rPr>
            </a:br>
            <a:r>
              <a:rPr lang="en-US" altLang="en-US" sz="4000" dirty="0" smtClean="0">
                <a:latin typeface="+mj-lt"/>
                <a:ea typeface="Calibri" pitchFamily="-65" charset="0"/>
                <a:cs typeface="Calibri" pitchFamily="-65" charset="0"/>
              </a:rPr>
              <a:t>ISAAP Process cont’d</a:t>
            </a:r>
            <a:br>
              <a:rPr lang="en-US" altLang="en-US" sz="4000" dirty="0" smtClean="0">
                <a:latin typeface="+mj-lt"/>
                <a:ea typeface="Calibri" pitchFamily="-65" charset="0"/>
                <a:cs typeface="Calibri" pitchFamily="-65" charset="0"/>
              </a:rPr>
            </a:br>
            <a:r>
              <a:rPr lang="en-US" altLang="en-US" sz="2400" dirty="0" smtClean="0">
                <a:latin typeface="+mj-lt"/>
                <a:ea typeface="Calibri" pitchFamily="-65" charset="0"/>
                <a:cs typeface="Calibri" pitchFamily="-65" charset="0"/>
              </a:rPr>
              <a:t>(Handout)</a:t>
            </a:r>
            <a:endParaRPr lang="en-US" altLang="en-US" sz="2400" b="1" dirty="0" smtClean="0">
              <a:latin typeface="+mj-lt"/>
              <a:ea typeface="Calibri" pitchFamily="-65" charset="0"/>
              <a:cs typeface="Calibri" pitchFamily="-65" charset="0"/>
            </a:endParaRPr>
          </a:p>
        </p:txBody>
      </p:sp>
      <p:sp>
        <p:nvSpPr>
          <p:cNvPr id="7" name="Rectangle 6"/>
          <p:cNvSpPr/>
          <p:nvPr/>
        </p:nvSpPr>
        <p:spPr>
          <a:xfrm>
            <a:off x="1371600" y="1905000"/>
            <a:ext cx="7772400" cy="5478423"/>
          </a:xfrm>
          <a:prstGeom prst="rect">
            <a:avLst/>
          </a:prstGeom>
        </p:spPr>
        <p:txBody>
          <a:bodyPr wrap="square">
            <a:spAutoFit/>
          </a:bodyPr>
          <a:lstStyle/>
          <a:p>
            <a:pPr marL="1139825" indent="-1082675"/>
            <a:r>
              <a:rPr lang="en-US" sz="2300" dirty="0" smtClean="0">
                <a:ea typeface="MS Mincho" pitchFamily="49" charset="-128"/>
                <a:cs typeface="Times New Roman" pitchFamily="-111" charset="0"/>
              </a:rPr>
              <a:t>Step 4.   Select the appropriate designated supports 	   and accommodations for each students. The </a:t>
            </a:r>
          </a:p>
          <a:p>
            <a:pPr marL="1139825" indent="-1082675"/>
            <a:r>
              <a:rPr lang="en-US" sz="2300" dirty="0" smtClean="0">
                <a:ea typeface="MS Mincho" pitchFamily="49" charset="-128"/>
                <a:cs typeface="Times New Roman" pitchFamily="-111" charset="0"/>
              </a:rPr>
              <a:t>	CAASPP ISAAP Tool can be used to match student need to available supports.</a:t>
            </a:r>
          </a:p>
          <a:p>
            <a:pPr marL="1139825" indent="-1082675"/>
            <a:endParaRPr lang="en-US" sz="800" dirty="0" smtClean="0">
              <a:ea typeface="MS Mincho" pitchFamily="49" charset="-128"/>
              <a:cs typeface="Times New Roman" pitchFamily="-111" charset="0"/>
            </a:endParaRPr>
          </a:p>
          <a:p>
            <a:pPr marL="1139825" indent="-1082675"/>
            <a:r>
              <a:rPr lang="en-US" sz="2300" dirty="0" smtClean="0">
                <a:ea typeface="MS Mincho" pitchFamily="49" charset="-128"/>
                <a:cs typeface="Times New Roman" pitchFamily="-111" charset="0"/>
              </a:rPr>
              <a:t>Step 5.   Enter designated supports and 	  	 	 accommodations into the Test Ordering and 	   Management System (TOMS).</a:t>
            </a:r>
          </a:p>
          <a:p>
            <a:pPr marL="1139825" indent="-1082675"/>
            <a:endParaRPr lang="en-US" sz="800" dirty="0" smtClean="0">
              <a:ea typeface="MS Mincho" pitchFamily="49" charset="-128"/>
              <a:cs typeface="Times New Roman" pitchFamily="-111" charset="0"/>
            </a:endParaRPr>
          </a:p>
          <a:p>
            <a:pPr marL="1139825" indent="-1082675"/>
            <a:r>
              <a:rPr lang="en-US" sz="2300" dirty="0" smtClean="0">
                <a:ea typeface="MS Mincho" pitchFamily="49" charset="-128"/>
                <a:cs typeface="Times New Roman" pitchFamily="-111" charset="0"/>
              </a:rPr>
              <a:t>Step 6.   Perform a pre-administration check of 	  	   assigned access supports to verify they are 	   correct.</a:t>
            </a:r>
            <a:endParaRPr lang="en-US" sz="800" dirty="0" smtClean="0">
              <a:ea typeface="MS Mincho" pitchFamily="49" charset="-128"/>
              <a:cs typeface="Times New Roman" pitchFamily="-111" charset="0"/>
            </a:endParaRPr>
          </a:p>
          <a:p>
            <a:pPr marL="1139825" indent="-1082675"/>
            <a:r>
              <a:rPr lang="en-US" sz="800" dirty="0" smtClean="0">
                <a:ea typeface="MS Mincho" pitchFamily="49" charset="-128"/>
                <a:cs typeface="Times New Roman" pitchFamily="-111" charset="0"/>
              </a:rPr>
              <a:t>	</a:t>
            </a:r>
          </a:p>
          <a:p>
            <a:pPr marL="1139825" indent="-1082675"/>
            <a:r>
              <a:rPr lang="en-US" sz="2300" dirty="0" smtClean="0">
                <a:ea typeface="MS Mincho" pitchFamily="49" charset="-128"/>
                <a:cs typeface="Times New Roman" pitchFamily="-111" charset="0"/>
              </a:rPr>
              <a:t>Step 7.   Check for delivery of the assigned designated 	   supports and accommodations at the time of the test.</a:t>
            </a:r>
          </a:p>
          <a:p>
            <a:pPr marL="1139825" indent="-1082675"/>
            <a:endParaRPr lang="en-US" dirty="0" smtClean="0">
              <a:ea typeface="MS Mincho" pitchFamily="49" charset="-128"/>
              <a:cs typeface="Times New Roman" pitchFamily="-111" charset="0"/>
            </a:endParaRPr>
          </a:p>
          <a:p>
            <a:pPr marL="1139825" indent="-1082675"/>
            <a:endParaRPr lang="en-US" sz="900" dirty="0" smtClean="0">
              <a:ea typeface="MS Mincho" pitchFamily="49" charset="-128"/>
              <a:cs typeface="Times New Roman" pitchFamily="-111"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1</a:t>
            </a:r>
          </a:p>
        </p:txBody>
      </p:sp>
      <p:sp>
        <p:nvSpPr>
          <p:cNvPr id="7" name="Rectangle 6"/>
          <p:cNvSpPr/>
          <p:nvPr/>
        </p:nvSpPr>
        <p:spPr>
          <a:xfrm>
            <a:off x="762000" y="1905000"/>
            <a:ext cx="8382000" cy="1800493"/>
          </a:xfrm>
          <a:prstGeom prst="rect">
            <a:avLst/>
          </a:prstGeom>
        </p:spPr>
        <p:txBody>
          <a:bodyPr wrap="square">
            <a:spAutoFit/>
          </a:bodyPr>
          <a:lstStyle/>
          <a:p>
            <a:pPr marL="463550" indent="-463550" algn="ctr"/>
            <a:r>
              <a:rPr lang="en-US" sz="2800" dirty="0" smtClean="0">
                <a:latin typeface="Calibri"/>
                <a:ea typeface="MS Mincho" pitchFamily="49" charset="-128"/>
                <a:cs typeface="Calibri"/>
              </a:rPr>
              <a:t>	</a:t>
            </a:r>
            <a:r>
              <a:rPr lang="en-US" sz="2800" b="1" dirty="0" smtClean="0">
                <a:latin typeface="Calibri"/>
                <a:ea typeface="MS Mincho" pitchFamily="49" charset="-128"/>
                <a:cs typeface="Calibri"/>
              </a:rPr>
              <a:t>Select key staff members who will be involved in any of these seven steps and define their specific roles.</a:t>
            </a:r>
          </a:p>
          <a:p>
            <a:pPr marL="463550" indent="-463550"/>
            <a:endParaRPr lang="en-US" dirty="0" smtClean="0">
              <a:latin typeface="Calibri"/>
              <a:ea typeface="MS Mincho" pitchFamily="49" charset="-128"/>
              <a:cs typeface="Calibri"/>
            </a:endParaRPr>
          </a:p>
          <a:p>
            <a:pPr marL="463550" indent="-463550"/>
            <a:endParaRPr lang="en-US" sz="900" dirty="0" smtClean="0">
              <a:latin typeface="Calibri"/>
              <a:ea typeface="MS Mincho" pitchFamily="49" charset="-128"/>
              <a:cs typeface="Calibri"/>
            </a:endParaRPr>
          </a:p>
        </p:txBody>
      </p:sp>
      <p:sp>
        <p:nvSpPr>
          <p:cNvPr id="4" name="TextBox 3"/>
          <p:cNvSpPr txBox="1"/>
          <p:nvPr/>
        </p:nvSpPr>
        <p:spPr>
          <a:xfrm>
            <a:off x="1371600" y="3276600"/>
            <a:ext cx="7772400" cy="3416320"/>
          </a:xfrm>
          <a:prstGeom prst="rect">
            <a:avLst/>
          </a:prstGeom>
          <a:noFill/>
        </p:spPr>
        <p:txBody>
          <a:bodyPr wrap="square" rtlCol="0">
            <a:spAutoFit/>
          </a:bodyPr>
          <a:lstStyle/>
          <a:p>
            <a:pPr>
              <a:buFont typeface="Arial"/>
              <a:buChar char="•"/>
            </a:pPr>
            <a:r>
              <a:rPr lang="en-US" dirty="0" smtClean="0"/>
              <a:t> General education/Intervention teacher knowledge of Universal Tools, </a:t>
            </a:r>
          </a:p>
          <a:p>
            <a:r>
              <a:rPr lang="en-US" dirty="0" smtClean="0"/>
              <a:t>  Designated Supports, and Accommodations, the referral/documentation </a:t>
            </a:r>
          </a:p>
          <a:p>
            <a:r>
              <a:rPr lang="en-US" dirty="0" smtClean="0"/>
              <a:t>  process.</a:t>
            </a:r>
          </a:p>
          <a:p>
            <a:pPr>
              <a:buFont typeface="Arial"/>
              <a:buChar char="•"/>
            </a:pPr>
            <a:r>
              <a:rPr lang="en-US" dirty="0" smtClean="0"/>
              <a:t> Special education teachers and support staff/504 Coordinators </a:t>
            </a:r>
          </a:p>
          <a:p>
            <a:r>
              <a:rPr lang="en-US" dirty="0" smtClean="0"/>
              <a:t>  supporting general education implementation/communicating of the </a:t>
            </a:r>
          </a:p>
          <a:p>
            <a:r>
              <a:rPr lang="en-US" dirty="0" smtClean="0"/>
              <a:t>  Universal Tools, Designated Supports, and Accommodations across all </a:t>
            </a:r>
          </a:p>
          <a:p>
            <a:r>
              <a:rPr lang="en-US" dirty="0" smtClean="0"/>
              <a:t>  environments as noted in students </a:t>
            </a:r>
            <a:r>
              <a:rPr lang="en-US" dirty="0" err="1" smtClean="0"/>
              <a:t>IEPs</a:t>
            </a:r>
            <a:r>
              <a:rPr lang="en-US" dirty="0" smtClean="0"/>
              <a:t>.</a:t>
            </a:r>
          </a:p>
          <a:p>
            <a:pPr>
              <a:buFont typeface="Arial"/>
              <a:buChar char="•"/>
            </a:pPr>
            <a:r>
              <a:rPr lang="en-US" dirty="0" smtClean="0"/>
              <a:t> District Office staff providing aligned professional development</a:t>
            </a:r>
          </a:p>
          <a:p>
            <a:pPr>
              <a:buFont typeface="Arial"/>
              <a:buChar char="•"/>
            </a:pPr>
            <a:r>
              <a:rPr lang="en-US" dirty="0" smtClean="0"/>
              <a:t> Testing Coordinator knowledge of the entire process from identification </a:t>
            </a:r>
          </a:p>
          <a:p>
            <a:r>
              <a:rPr lang="en-US" dirty="0" smtClean="0"/>
              <a:t>  to configuration in TOMS to assurance  individual access needs are </a:t>
            </a:r>
          </a:p>
          <a:p>
            <a:r>
              <a:rPr lang="en-US" dirty="0" smtClean="0"/>
              <a:t>  accurate.</a:t>
            </a:r>
          </a:p>
          <a:p>
            <a:pPr>
              <a:buFont typeface="Arial"/>
              <a:buChar char="•"/>
            </a:pPr>
            <a:r>
              <a:rPr lang="en-US" dirty="0" smtClean="0"/>
              <a:t> Other…</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2</a:t>
            </a:r>
          </a:p>
        </p:txBody>
      </p:sp>
      <p:sp>
        <p:nvSpPr>
          <p:cNvPr id="7" name="Rectangle 6"/>
          <p:cNvSpPr/>
          <p:nvPr/>
        </p:nvSpPr>
        <p:spPr>
          <a:xfrm>
            <a:off x="1371600" y="1905001"/>
            <a:ext cx="7772400" cy="2231380"/>
          </a:xfrm>
          <a:prstGeom prst="rect">
            <a:avLst/>
          </a:prstGeom>
        </p:spPr>
        <p:txBody>
          <a:bodyPr wrap="square">
            <a:spAutoFit/>
          </a:bodyPr>
          <a:lstStyle/>
          <a:p>
            <a:pPr marL="463550" indent="-463550" algn="ctr"/>
            <a:r>
              <a:rPr lang="en-US" sz="2800" b="1" dirty="0" smtClean="0">
                <a:latin typeface="Calibri"/>
                <a:ea typeface="MS Mincho" pitchFamily="49" charset="-128"/>
                <a:cs typeface="Calibri"/>
              </a:rPr>
              <a:t>	Provide information and training to staff 	    according to their role; provide information to parents; and provide information and training to students as appropriate.</a:t>
            </a:r>
          </a:p>
          <a:p>
            <a:pPr marL="463550" indent="-463550"/>
            <a:endParaRPr lang="en-US" dirty="0" smtClean="0">
              <a:latin typeface="Calibri"/>
              <a:ea typeface="MS Mincho" pitchFamily="49" charset="-128"/>
              <a:cs typeface="Calibri"/>
            </a:endParaRPr>
          </a:p>
          <a:p>
            <a:pPr marL="463550" indent="-463550"/>
            <a:endParaRPr lang="en-US" sz="900" dirty="0" smtClean="0">
              <a:latin typeface="Calibri"/>
              <a:ea typeface="MS Mincho" pitchFamily="49" charset="-128"/>
              <a:cs typeface="Calibri"/>
            </a:endParaRPr>
          </a:p>
        </p:txBody>
      </p:sp>
      <p:sp>
        <p:nvSpPr>
          <p:cNvPr id="4" name="TextBox 3"/>
          <p:cNvSpPr txBox="1"/>
          <p:nvPr/>
        </p:nvSpPr>
        <p:spPr>
          <a:xfrm>
            <a:off x="1371600" y="3733800"/>
            <a:ext cx="7772400" cy="3447098"/>
          </a:xfrm>
          <a:prstGeom prst="rect">
            <a:avLst/>
          </a:prstGeom>
          <a:noFill/>
        </p:spPr>
        <p:txBody>
          <a:bodyPr wrap="square" rtlCol="0">
            <a:spAutoFit/>
          </a:bodyPr>
          <a:lstStyle/>
          <a:p>
            <a:pPr>
              <a:buFont typeface="Arial"/>
              <a:buChar char="•"/>
            </a:pPr>
            <a:r>
              <a:rPr lang="en-US" sz="2000" dirty="0" smtClean="0"/>
              <a:t>  Mode of communication to notify all staff and  </a:t>
            </a:r>
          </a:p>
          <a:p>
            <a:r>
              <a:rPr lang="en-US" sz="2000" dirty="0" smtClean="0"/>
              <a:t>   stakeholders.</a:t>
            </a:r>
          </a:p>
          <a:p>
            <a:pPr>
              <a:buFont typeface="Arial"/>
              <a:buChar char="•"/>
            </a:pPr>
            <a:r>
              <a:rPr lang="en-US" sz="2000" dirty="0" smtClean="0"/>
              <a:t>  Aligned and comprehensive professional </a:t>
            </a:r>
          </a:p>
          <a:p>
            <a:r>
              <a:rPr lang="en-US" sz="2000" dirty="0" smtClean="0"/>
              <a:t>   development plan.</a:t>
            </a:r>
          </a:p>
          <a:p>
            <a:pPr>
              <a:buFont typeface="Arial"/>
              <a:buChar char="•"/>
            </a:pPr>
            <a:r>
              <a:rPr lang="en-US" sz="2000" dirty="0" smtClean="0"/>
              <a:t>  Frequent notifications throughout the year </a:t>
            </a:r>
            <a:r>
              <a:rPr lang="en-US" sz="2000" dirty="0" smtClean="0"/>
              <a:t>for use </a:t>
            </a:r>
            <a:r>
              <a:rPr lang="en-US" sz="2000" dirty="0" smtClean="0"/>
              <a:t>at </a:t>
            </a:r>
          </a:p>
          <a:p>
            <a:r>
              <a:rPr lang="en-US" sz="2000" dirty="0" smtClean="0"/>
              <a:t>   </a:t>
            </a:r>
            <a:r>
              <a:rPr lang="en-US" sz="2000" dirty="0" smtClean="0"/>
              <a:t>student study team (SST), </a:t>
            </a:r>
            <a:r>
              <a:rPr lang="en-US" sz="2000" dirty="0" smtClean="0"/>
              <a:t>IEP, 504 </a:t>
            </a:r>
            <a:r>
              <a:rPr lang="en-US" sz="2000" dirty="0" smtClean="0"/>
              <a:t>meetings.</a:t>
            </a:r>
            <a:endParaRPr lang="en-US" sz="2000" dirty="0" smtClean="0"/>
          </a:p>
          <a:p>
            <a:pPr>
              <a:buFont typeface="Arial"/>
              <a:buChar char="•"/>
            </a:pPr>
            <a:r>
              <a:rPr lang="en-US" sz="2000" dirty="0" smtClean="0"/>
              <a:t>  Comparing old to new supports and decision-  </a:t>
            </a:r>
          </a:p>
          <a:p>
            <a:r>
              <a:rPr lang="en-US" sz="2000" dirty="0" smtClean="0"/>
              <a:t>   making.</a:t>
            </a:r>
          </a:p>
          <a:p>
            <a:pPr>
              <a:buFont typeface="Arial"/>
              <a:buChar char="•"/>
            </a:pPr>
            <a:r>
              <a:rPr lang="en-US" sz="2000" dirty="0" smtClean="0"/>
              <a:t> Timeline and communication plan for delivery of information.</a:t>
            </a:r>
          </a:p>
          <a:p>
            <a:pPr>
              <a:buFont typeface="Arial"/>
              <a:buChar char="•"/>
            </a:pPr>
            <a:r>
              <a:rPr lang="en-US" sz="2000" dirty="0" smtClean="0"/>
              <a:t>  Other…</a:t>
            </a:r>
          </a:p>
          <a:p>
            <a:pPr>
              <a:buFont typeface="Arial"/>
              <a:buChar char="•"/>
            </a:pP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3</a:t>
            </a:r>
          </a:p>
        </p:txBody>
      </p:sp>
      <p:sp>
        <p:nvSpPr>
          <p:cNvPr id="7" name="Rectangle 6"/>
          <p:cNvSpPr/>
          <p:nvPr/>
        </p:nvSpPr>
        <p:spPr>
          <a:xfrm>
            <a:off x="914400" y="1905001"/>
            <a:ext cx="8229600" cy="2231380"/>
          </a:xfrm>
          <a:prstGeom prst="rect">
            <a:avLst/>
          </a:prstGeom>
        </p:spPr>
        <p:txBody>
          <a:bodyPr wrap="square">
            <a:spAutoFit/>
          </a:bodyPr>
          <a:lstStyle/>
          <a:p>
            <a:pPr marL="463550" indent="-463550" algn="ctr"/>
            <a:r>
              <a:rPr lang="en-US" sz="2800" dirty="0" smtClean="0">
                <a:latin typeface="Calibri"/>
                <a:ea typeface="MS Mincho" pitchFamily="49" charset="-128"/>
                <a:cs typeface="Calibri"/>
              </a:rPr>
              <a:t>	</a:t>
            </a:r>
            <a:r>
              <a:rPr lang="en-US" sz="2800" b="1" dirty="0" smtClean="0">
                <a:latin typeface="Calibri"/>
                <a:ea typeface="MS Mincho" pitchFamily="49" charset="-128"/>
                <a:cs typeface="Calibri"/>
              </a:rPr>
              <a:t>Identify students who may benefit from designated supports (including students with an IEP and Section 504 Plan, English learners, and English learners with disabilities.</a:t>
            </a:r>
          </a:p>
          <a:p>
            <a:pPr marL="463550" indent="-463550"/>
            <a:endParaRPr lang="en-US" dirty="0" smtClean="0">
              <a:latin typeface="Calibri"/>
              <a:ea typeface="MS Mincho" pitchFamily="49" charset="-128"/>
              <a:cs typeface="Calibri"/>
            </a:endParaRPr>
          </a:p>
          <a:p>
            <a:pPr marL="463550" indent="-463550"/>
            <a:endParaRPr lang="en-US" sz="900" dirty="0" smtClean="0">
              <a:latin typeface="Calibri"/>
              <a:ea typeface="MS Mincho" pitchFamily="49" charset="-128"/>
              <a:cs typeface="Calibri"/>
            </a:endParaRPr>
          </a:p>
        </p:txBody>
      </p:sp>
      <p:sp>
        <p:nvSpPr>
          <p:cNvPr id="4" name="TextBox 3"/>
          <p:cNvSpPr txBox="1"/>
          <p:nvPr/>
        </p:nvSpPr>
        <p:spPr>
          <a:xfrm>
            <a:off x="1524000" y="3886200"/>
            <a:ext cx="7620000" cy="2308324"/>
          </a:xfrm>
          <a:prstGeom prst="rect">
            <a:avLst/>
          </a:prstGeom>
          <a:noFill/>
        </p:spPr>
        <p:txBody>
          <a:bodyPr wrap="square" rtlCol="0">
            <a:spAutoFit/>
          </a:bodyPr>
          <a:lstStyle/>
          <a:p>
            <a:pPr>
              <a:buFont typeface="Arial"/>
              <a:buChar char="•"/>
            </a:pPr>
            <a:r>
              <a:rPr lang="en-US" sz="2400" dirty="0" smtClean="0"/>
              <a:t> The documentation process for identified students </a:t>
            </a:r>
          </a:p>
          <a:p>
            <a:r>
              <a:rPr lang="en-US" sz="2400" dirty="0" smtClean="0"/>
              <a:t>   noting that SST, IEP, and 504 Plan meetings are </a:t>
            </a:r>
          </a:p>
          <a:p>
            <a:r>
              <a:rPr lang="en-US" sz="2400" dirty="0" smtClean="0"/>
              <a:t>   occurring year round.</a:t>
            </a:r>
          </a:p>
          <a:p>
            <a:pPr>
              <a:buFont typeface="Arial"/>
              <a:buChar char="•"/>
            </a:pPr>
            <a:r>
              <a:rPr lang="en-US" sz="2400" dirty="0" smtClean="0"/>
              <a:t> Correlation/documentation of instructional supports </a:t>
            </a:r>
          </a:p>
          <a:p>
            <a:r>
              <a:rPr lang="en-US" sz="2400" dirty="0" smtClean="0"/>
              <a:t>   and designated supports.</a:t>
            </a:r>
          </a:p>
          <a:p>
            <a:pPr>
              <a:buFont typeface="Arial"/>
              <a:buChar char="•"/>
            </a:pPr>
            <a:r>
              <a:rPr lang="en-US" sz="2400" dirty="0" smtClean="0"/>
              <a:t> Other…</a:t>
            </a:r>
            <a:endParaRPr lang="en-US" sz="24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4</a:t>
            </a:r>
          </a:p>
        </p:txBody>
      </p:sp>
      <p:sp>
        <p:nvSpPr>
          <p:cNvPr id="7" name="Rectangle 6"/>
          <p:cNvSpPr/>
          <p:nvPr/>
        </p:nvSpPr>
        <p:spPr>
          <a:xfrm>
            <a:off x="1295400" y="1905001"/>
            <a:ext cx="7848600" cy="2662267"/>
          </a:xfrm>
          <a:prstGeom prst="rect">
            <a:avLst/>
          </a:prstGeom>
        </p:spPr>
        <p:txBody>
          <a:bodyPr wrap="square">
            <a:spAutoFit/>
          </a:bodyPr>
          <a:lstStyle/>
          <a:p>
            <a:pPr marL="463550" indent="-463550" algn="ctr"/>
            <a:r>
              <a:rPr lang="en-US" sz="2800" dirty="0" smtClean="0">
                <a:latin typeface="Calibri"/>
                <a:ea typeface="MS Mincho" pitchFamily="49" charset="-128"/>
                <a:cs typeface="Calibri"/>
              </a:rPr>
              <a:t>	</a:t>
            </a:r>
            <a:r>
              <a:rPr lang="en-US" sz="2800" b="1" dirty="0" smtClean="0">
                <a:latin typeface="Calibri"/>
                <a:ea typeface="MS Mincho" pitchFamily="49" charset="-128"/>
                <a:cs typeface="Calibri"/>
              </a:rPr>
              <a:t>Select the appropriate designated supports and accommodations for each student. The </a:t>
            </a:r>
          </a:p>
          <a:p>
            <a:pPr marL="463550" indent="-463550" algn="ctr"/>
            <a:r>
              <a:rPr lang="en-US" sz="2800" b="1" dirty="0" smtClean="0">
                <a:latin typeface="Calibri"/>
                <a:ea typeface="MS Mincho" pitchFamily="49" charset="-128"/>
                <a:cs typeface="Calibri"/>
              </a:rPr>
              <a:t>	CAASPP ISAAP Tool can be used to match student need to available supports.</a:t>
            </a:r>
          </a:p>
          <a:p>
            <a:pPr marL="463550" indent="-463550" algn="ctr"/>
            <a:endParaRPr lang="en-US" sz="2800" dirty="0" smtClean="0">
              <a:latin typeface="Calibri"/>
              <a:ea typeface="MS Mincho" pitchFamily="49" charset="-128"/>
              <a:cs typeface="Calibri"/>
            </a:endParaRPr>
          </a:p>
          <a:p>
            <a:pPr marL="463550" indent="-463550"/>
            <a:endParaRPr lang="en-US" dirty="0" smtClean="0">
              <a:latin typeface="Calibri"/>
              <a:ea typeface="MS Mincho" pitchFamily="49" charset="-128"/>
              <a:cs typeface="Calibri"/>
            </a:endParaRPr>
          </a:p>
          <a:p>
            <a:pPr marL="463550" indent="-463550"/>
            <a:endParaRPr lang="en-US" sz="900" dirty="0" smtClean="0">
              <a:latin typeface="Calibri"/>
              <a:ea typeface="MS Mincho" pitchFamily="49" charset="-128"/>
              <a:cs typeface="Calibri"/>
            </a:endParaRPr>
          </a:p>
        </p:txBody>
      </p:sp>
      <p:sp>
        <p:nvSpPr>
          <p:cNvPr id="4" name="TextBox 3"/>
          <p:cNvSpPr txBox="1"/>
          <p:nvPr/>
        </p:nvSpPr>
        <p:spPr>
          <a:xfrm>
            <a:off x="1524000" y="3718679"/>
            <a:ext cx="7620000" cy="3139321"/>
          </a:xfrm>
          <a:prstGeom prst="rect">
            <a:avLst/>
          </a:prstGeom>
          <a:noFill/>
        </p:spPr>
        <p:txBody>
          <a:bodyPr wrap="square" rtlCol="0">
            <a:spAutoFit/>
          </a:bodyPr>
          <a:lstStyle/>
          <a:p>
            <a:pPr>
              <a:buFont typeface="Arial"/>
              <a:buChar char="•"/>
            </a:pPr>
            <a:r>
              <a:rPr lang="en-US" sz="2000" dirty="0" smtClean="0"/>
              <a:t> </a:t>
            </a:r>
            <a:r>
              <a:rPr lang="en-US" sz="2200" dirty="0" smtClean="0"/>
              <a:t>Using input from IEP team (assessment, present levels of </a:t>
            </a:r>
          </a:p>
          <a:p>
            <a:r>
              <a:rPr lang="en-US" sz="2200" dirty="0" smtClean="0"/>
              <a:t>   performance, needs, goals, i.e., under what conditions, </a:t>
            </a:r>
          </a:p>
          <a:p>
            <a:r>
              <a:rPr lang="en-US" sz="2200" dirty="0" smtClean="0"/>
              <a:t>   accommodations), designated supports and </a:t>
            </a:r>
          </a:p>
          <a:p>
            <a:r>
              <a:rPr lang="en-US" sz="2200" dirty="0" smtClean="0"/>
              <a:t>   accommodations are in alignment.</a:t>
            </a:r>
          </a:p>
          <a:p>
            <a:pPr>
              <a:buFont typeface="Arial"/>
              <a:buChar char="•"/>
            </a:pPr>
            <a:r>
              <a:rPr lang="en-US" sz="2200" dirty="0" smtClean="0"/>
              <a:t> 504 Plan accommodations are implemented and </a:t>
            </a:r>
          </a:p>
          <a:p>
            <a:pPr>
              <a:buFont typeface="Arial"/>
              <a:buChar char="•"/>
            </a:pPr>
            <a:r>
              <a:rPr lang="en-US" sz="2200" dirty="0" smtClean="0"/>
              <a:t>  documented.</a:t>
            </a:r>
          </a:p>
          <a:p>
            <a:pPr>
              <a:buFont typeface="Arial"/>
              <a:buChar char="•"/>
            </a:pPr>
            <a:r>
              <a:rPr lang="en-US" sz="2200" dirty="0" smtClean="0"/>
              <a:t> Supports are used and found successful in the classroom </a:t>
            </a:r>
          </a:p>
          <a:p>
            <a:r>
              <a:rPr lang="en-US" sz="2200" dirty="0" smtClean="0"/>
              <a:t>  instructional setting.</a:t>
            </a:r>
          </a:p>
          <a:p>
            <a:pPr>
              <a:buFont typeface="Arial"/>
              <a:buChar char="•"/>
            </a:pPr>
            <a:r>
              <a:rPr lang="en-US" sz="2200" dirty="0" smtClean="0"/>
              <a:t> Other…</a:t>
            </a:r>
            <a:endParaRPr lang="en-US" sz="22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5</a:t>
            </a:r>
          </a:p>
        </p:txBody>
      </p:sp>
      <p:sp>
        <p:nvSpPr>
          <p:cNvPr id="7" name="Rectangle 6"/>
          <p:cNvSpPr/>
          <p:nvPr/>
        </p:nvSpPr>
        <p:spPr>
          <a:xfrm>
            <a:off x="762000" y="2362200"/>
            <a:ext cx="8382000" cy="1338828"/>
          </a:xfrm>
          <a:prstGeom prst="rect">
            <a:avLst/>
          </a:prstGeom>
        </p:spPr>
        <p:txBody>
          <a:bodyPr wrap="square">
            <a:spAutoFit/>
          </a:bodyPr>
          <a:lstStyle/>
          <a:p>
            <a:pPr marL="463550" indent="-463550" algn="ctr"/>
            <a:r>
              <a:rPr lang="en-US" sz="2800" b="1" dirty="0" smtClean="0">
                <a:latin typeface="Calibri"/>
                <a:ea typeface="MS Mincho" pitchFamily="49" charset="-128"/>
                <a:cs typeface="Calibri"/>
              </a:rPr>
              <a:t>	</a:t>
            </a:r>
            <a:r>
              <a:rPr lang="en-US" sz="2600" b="1" dirty="0" smtClean="0">
                <a:latin typeface="Calibri"/>
                <a:ea typeface="MS Mincho" pitchFamily="49" charset="-128"/>
                <a:cs typeface="Calibri"/>
              </a:rPr>
              <a:t>Enter designated supports and accommodations into the Test Ordering and Management System (TOMS).</a:t>
            </a:r>
          </a:p>
          <a:p>
            <a:pPr marL="463550" indent="-463550"/>
            <a:endParaRPr lang="en-US" dirty="0" smtClean="0">
              <a:latin typeface="Calibri"/>
              <a:ea typeface="MS Mincho" pitchFamily="49" charset="-128"/>
              <a:cs typeface="Calibri"/>
            </a:endParaRPr>
          </a:p>
          <a:p>
            <a:pPr marL="463550" indent="-463550"/>
            <a:endParaRPr lang="en-US" sz="900" dirty="0" smtClean="0">
              <a:latin typeface="Calibri"/>
              <a:ea typeface="MS Mincho" pitchFamily="49" charset="-128"/>
              <a:cs typeface="Calibri"/>
            </a:endParaRPr>
          </a:p>
        </p:txBody>
      </p:sp>
      <p:sp>
        <p:nvSpPr>
          <p:cNvPr id="4" name="TextBox 3"/>
          <p:cNvSpPr txBox="1"/>
          <p:nvPr/>
        </p:nvSpPr>
        <p:spPr>
          <a:xfrm>
            <a:off x="1295400" y="3505200"/>
            <a:ext cx="8229600" cy="2308324"/>
          </a:xfrm>
          <a:prstGeom prst="rect">
            <a:avLst/>
          </a:prstGeom>
          <a:noFill/>
        </p:spPr>
        <p:txBody>
          <a:bodyPr wrap="square" rtlCol="0">
            <a:spAutoFit/>
          </a:bodyPr>
          <a:lstStyle/>
          <a:p>
            <a:pPr>
              <a:buFont typeface="Arial"/>
              <a:buChar char="•"/>
            </a:pPr>
            <a:r>
              <a:rPr lang="en-US" sz="2400" dirty="0" smtClean="0"/>
              <a:t> Identify who, how, when, where.</a:t>
            </a:r>
          </a:p>
          <a:p>
            <a:pPr>
              <a:buFont typeface="Arial"/>
              <a:buChar char="•"/>
            </a:pPr>
            <a:r>
              <a:rPr lang="en-US" sz="2400" dirty="0" smtClean="0"/>
              <a:t> Provide training to key individuals.</a:t>
            </a:r>
          </a:p>
          <a:p>
            <a:pPr>
              <a:buFont typeface="Arial"/>
              <a:buChar char="•"/>
            </a:pPr>
            <a:r>
              <a:rPr lang="en-US" sz="2400" dirty="0" smtClean="0"/>
              <a:t> Communicate process to staff and stakeholders.</a:t>
            </a:r>
          </a:p>
          <a:p>
            <a:pPr>
              <a:buFont typeface="Arial"/>
              <a:buChar char="•"/>
            </a:pPr>
            <a:r>
              <a:rPr lang="en-US" sz="2400" dirty="0" smtClean="0"/>
              <a:t> Build capacity as knowledge isn’t stored with one </a:t>
            </a:r>
          </a:p>
          <a:p>
            <a:r>
              <a:rPr lang="en-US" sz="2400" dirty="0" smtClean="0"/>
              <a:t>  person.</a:t>
            </a:r>
          </a:p>
          <a:p>
            <a:pPr>
              <a:buFont typeface="Arial"/>
              <a:buChar char="•"/>
            </a:pPr>
            <a:r>
              <a:rPr lang="en-US" sz="2400" dirty="0" smtClean="0"/>
              <a:t> Other…</a:t>
            </a:r>
            <a:endParaRPr lang="en-US" sz="24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04 at 9.19.11 AM.png"/>
          <p:cNvPicPr>
            <a:picLocks noChangeAspect="1"/>
          </p:cNvPicPr>
          <p:nvPr/>
        </p:nvPicPr>
        <p:blipFill>
          <a:blip r:embed="rId3">
            <a:alphaModFix amt="35000"/>
          </a:blip>
          <a:stretch>
            <a:fillRect/>
          </a:stretch>
        </p:blipFill>
        <p:spPr>
          <a:xfrm>
            <a:off x="1600200" y="1905000"/>
            <a:ext cx="7543800" cy="4953000"/>
          </a:xfrm>
          <a:prstGeom prst="rect">
            <a:avLst/>
          </a:prstGeom>
        </p:spPr>
      </p:pic>
      <p:sp>
        <p:nvSpPr>
          <p:cNvPr id="15362" name="Title 1"/>
          <p:cNvSpPr>
            <a:spLocks noGrp="1"/>
          </p:cNvSpPr>
          <p:nvPr>
            <p:ph type="title"/>
          </p:nvPr>
        </p:nvSpPr>
        <p:spPr>
          <a:xfrm>
            <a:off x="609600" y="381000"/>
            <a:ext cx="8229600" cy="1143000"/>
          </a:xfrm>
        </p:spPr>
        <p:txBody>
          <a:bodyPr/>
          <a:lstStyle/>
          <a:p>
            <a:pPr>
              <a:defRPr/>
            </a:pPr>
            <a:r>
              <a:rPr lang="en-US" altLang="en-US" dirty="0" smtClean="0">
                <a:latin typeface="+mj-lt"/>
                <a:ea typeface="Calibri" pitchFamily="-65" charset="0"/>
                <a:cs typeface="Calibri" pitchFamily="-65" charset="0"/>
              </a:rPr>
              <a:t>The Blueprint</a:t>
            </a:r>
          </a:p>
        </p:txBody>
      </p:sp>
      <p:sp>
        <p:nvSpPr>
          <p:cNvPr id="19459" name="Content Placeholder 2"/>
          <p:cNvSpPr>
            <a:spLocks noGrp="1"/>
          </p:cNvSpPr>
          <p:nvPr>
            <p:ph idx="1"/>
          </p:nvPr>
        </p:nvSpPr>
        <p:spPr>
          <a:xfrm>
            <a:off x="1676400" y="2590800"/>
            <a:ext cx="7696200" cy="3505200"/>
          </a:xfrm>
        </p:spPr>
        <p:txBody>
          <a:bodyPr/>
          <a:lstStyle/>
          <a:p>
            <a:pPr>
              <a:buFontTx/>
              <a:buNone/>
            </a:pPr>
            <a:r>
              <a:rPr lang="en-US" sz="2600" dirty="0" smtClean="0">
                <a:latin typeface="Arial" pitchFamily="-111" charset="0"/>
                <a:ea typeface="Calibri" pitchFamily="-111" charset="0"/>
                <a:cs typeface="Calibri" pitchFamily="-111" charset="0"/>
              </a:rPr>
              <a:t>2:30-4:00	 Designing to Scale…Up</a:t>
            </a:r>
          </a:p>
          <a:p>
            <a:pPr>
              <a:buFontTx/>
              <a:buNone/>
            </a:pPr>
            <a:r>
              <a:rPr lang="en-US" sz="2600" dirty="0" smtClean="0">
                <a:latin typeface="Arial" pitchFamily="-111" charset="0"/>
                <a:ea typeface="Calibri" pitchFamily="-111" charset="0"/>
                <a:cs typeface="Calibri" pitchFamily="-111" charset="0"/>
              </a:rPr>
              <a:t>			 Closing</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6</a:t>
            </a:r>
          </a:p>
        </p:txBody>
      </p:sp>
      <p:sp>
        <p:nvSpPr>
          <p:cNvPr id="7" name="Rectangle 6"/>
          <p:cNvSpPr/>
          <p:nvPr/>
        </p:nvSpPr>
        <p:spPr>
          <a:xfrm>
            <a:off x="1295400" y="1905000"/>
            <a:ext cx="7848600" cy="1092607"/>
          </a:xfrm>
          <a:prstGeom prst="rect">
            <a:avLst/>
          </a:prstGeom>
        </p:spPr>
        <p:txBody>
          <a:bodyPr wrap="square">
            <a:spAutoFit/>
          </a:bodyPr>
          <a:lstStyle/>
          <a:p>
            <a:pPr marL="463550" indent="-463550" algn="ctr"/>
            <a:r>
              <a:rPr lang="en-US" sz="2800" b="1" dirty="0" smtClean="0">
                <a:latin typeface="Calibri"/>
                <a:ea typeface="MS Mincho" pitchFamily="49" charset="-128"/>
                <a:cs typeface="Calibri"/>
              </a:rPr>
              <a:t>   Perform a pre-administration check of assigned access supports to verify they are correct.</a:t>
            </a:r>
          </a:p>
          <a:p>
            <a:pPr marL="463550" indent="-463550"/>
            <a:endParaRPr lang="en-US" sz="900" dirty="0" smtClean="0">
              <a:latin typeface="Calibri"/>
              <a:ea typeface="MS Mincho" pitchFamily="49" charset="-128"/>
              <a:cs typeface="Calibri"/>
            </a:endParaRPr>
          </a:p>
        </p:txBody>
      </p:sp>
      <p:sp>
        <p:nvSpPr>
          <p:cNvPr id="4" name="Rectangle 3"/>
          <p:cNvSpPr/>
          <p:nvPr/>
        </p:nvSpPr>
        <p:spPr>
          <a:xfrm>
            <a:off x="1524000" y="3276600"/>
            <a:ext cx="7620000" cy="3046988"/>
          </a:xfrm>
          <a:prstGeom prst="rect">
            <a:avLst/>
          </a:prstGeom>
        </p:spPr>
        <p:txBody>
          <a:bodyPr wrap="square">
            <a:spAutoFit/>
          </a:bodyPr>
          <a:lstStyle/>
          <a:p>
            <a:pPr>
              <a:buFont typeface="Arial"/>
              <a:buChar char="•"/>
            </a:pPr>
            <a:r>
              <a:rPr lang="en-US" sz="2400" dirty="0" smtClean="0"/>
              <a:t> Identify who, how, when, where.</a:t>
            </a:r>
          </a:p>
          <a:p>
            <a:pPr>
              <a:buFont typeface="Arial"/>
              <a:buChar char="•"/>
            </a:pPr>
            <a:r>
              <a:rPr lang="en-US" sz="2400" dirty="0" smtClean="0"/>
              <a:t> Provide training to key individuals.</a:t>
            </a:r>
          </a:p>
          <a:p>
            <a:pPr>
              <a:buFont typeface="Arial"/>
              <a:buChar char="•"/>
            </a:pPr>
            <a:r>
              <a:rPr lang="en-US" sz="2400" dirty="0" smtClean="0"/>
              <a:t> Communicate process to staff and stakeholders.</a:t>
            </a:r>
          </a:p>
          <a:p>
            <a:pPr>
              <a:buFont typeface="Arial"/>
              <a:buChar char="•"/>
            </a:pPr>
            <a:r>
              <a:rPr lang="en-US" sz="2400" dirty="0" smtClean="0"/>
              <a:t> A process for checks and balances for accuracy is </a:t>
            </a:r>
          </a:p>
          <a:p>
            <a:r>
              <a:rPr lang="en-US" sz="2400" dirty="0" smtClean="0"/>
              <a:t>  developed.</a:t>
            </a:r>
          </a:p>
          <a:p>
            <a:pPr>
              <a:buFont typeface="Arial"/>
              <a:buChar char="•"/>
            </a:pPr>
            <a:r>
              <a:rPr lang="en-US" sz="2400" dirty="0" smtClean="0"/>
              <a:t> Build capacity as knowledge isn’t stored with one </a:t>
            </a:r>
          </a:p>
          <a:p>
            <a:r>
              <a:rPr lang="en-US" sz="2400" dirty="0" smtClean="0"/>
              <a:t>  person.</a:t>
            </a:r>
          </a:p>
          <a:p>
            <a:pPr>
              <a:buFont typeface="Arial"/>
              <a:buChar char="•"/>
            </a:pPr>
            <a:r>
              <a:rPr lang="en-US" sz="2400" dirty="0" smtClean="0"/>
              <a:t> Other…</a:t>
            </a:r>
            <a:endParaRPr lang="en-US" sz="2400"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752600" y="381000"/>
            <a:ext cx="7391400" cy="1143000"/>
          </a:xfrm>
        </p:spPr>
        <p:txBody>
          <a:bodyPr/>
          <a:lstStyle/>
          <a:p>
            <a:pPr>
              <a:defRPr/>
            </a:pPr>
            <a:r>
              <a:rPr lang="en-US" altLang="en-US" sz="3600" dirty="0" smtClean="0">
                <a:latin typeface="+mj-lt"/>
                <a:ea typeface="Calibri" pitchFamily="-65" charset="0"/>
                <a:cs typeface="Calibri" pitchFamily="-65" charset="0"/>
              </a:rPr>
              <a:t>Implementing the ISAAP Tool in a MTSS Framework</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Step 7</a:t>
            </a:r>
          </a:p>
        </p:txBody>
      </p:sp>
      <p:sp>
        <p:nvSpPr>
          <p:cNvPr id="7" name="Rectangle 6"/>
          <p:cNvSpPr/>
          <p:nvPr/>
        </p:nvSpPr>
        <p:spPr>
          <a:xfrm>
            <a:off x="533400" y="1905000"/>
            <a:ext cx="8610600" cy="954107"/>
          </a:xfrm>
          <a:prstGeom prst="rect">
            <a:avLst/>
          </a:prstGeom>
        </p:spPr>
        <p:txBody>
          <a:bodyPr wrap="square">
            <a:spAutoFit/>
          </a:bodyPr>
          <a:lstStyle/>
          <a:p>
            <a:pPr marL="463550" indent="-463550" algn="ctr"/>
            <a:r>
              <a:rPr lang="en-US" sz="2800" dirty="0" smtClean="0">
                <a:latin typeface="Calibri"/>
                <a:ea typeface="MS Mincho" pitchFamily="49" charset="-128"/>
                <a:cs typeface="Calibri"/>
              </a:rPr>
              <a:t>	</a:t>
            </a:r>
            <a:r>
              <a:rPr lang="en-US" sz="2800" b="1" dirty="0" smtClean="0">
                <a:latin typeface="Calibri"/>
                <a:ea typeface="MS Mincho" pitchFamily="49" charset="-128"/>
                <a:cs typeface="Calibri"/>
              </a:rPr>
              <a:t>	  Check for delivery of the assigned designated supports and accommodations at the time of the test.</a:t>
            </a:r>
            <a:endParaRPr lang="en-US" sz="900" b="1" dirty="0" smtClean="0">
              <a:latin typeface="Calibri"/>
              <a:ea typeface="MS Mincho" pitchFamily="49" charset="-128"/>
              <a:cs typeface="Calibri"/>
            </a:endParaRPr>
          </a:p>
        </p:txBody>
      </p:sp>
      <p:sp>
        <p:nvSpPr>
          <p:cNvPr id="4" name="Rectangle 3"/>
          <p:cNvSpPr/>
          <p:nvPr/>
        </p:nvSpPr>
        <p:spPr>
          <a:xfrm>
            <a:off x="1371600" y="2971800"/>
            <a:ext cx="7772400" cy="3046988"/>
          </a:xfrm>
          <a:prstGeom prst="rect">
            <a:avLst/>
          </a:prstGeom>
        </p:spPr>
        <p:txBody>
          <a:bodyPr wrap="square">
            <a:spAutoFit/>
          </a:bodyPr>
          <a:lstStyle/>
          <a:p>
            <a:pPr>
              <a:buFont typeface="Arial"/>
              <a:buChar char="•"/>
            </a:pPr>
            <a:r>
              <a:rPr lang="en-US" sz="2400" dirty="0" smtClean="0"/>
              <a:t> Identify who, how, when, where.</a:t>
            </a:r>
          </a:p>
          <a:p>
            <a:pPr>
              <a:buFont typeface="Arial"/>
              <a:buChar char="•"/>
            </a:pPr>
            <a:r>
              <a:rPr lang="en-US" sz="2400" dirty="0" smtClean="0"/>
              <a:t> Provide training to key individuals.</a:t>
            </a:r>
          </a:p>
          <a:p>
            <a:pPr>
              <a:buFont typeface="Arial"/>
              <a:buChar char="•"/>
            </a:pPr>
            <a:r>
              <a:rPr lang="en-US" sz="2400" dirty="0" smtClean="0"/>
              <a:t> Communicate process to staff and stakeholders.</a:t>
            </a:r>
          </a:p>
          <a:p>
            <a:pPr>
              <a:buFont typeface="Arial"/>
              <a:buChar char="•"/>
            </a:pPr>
            <a:r>
              <a:rPr lang="en-US" sz="2400" dirty="0" smtClean="0"/>
              <a:t> A process for checks and balances for accuracy is </a:t>
            </a:r>
          </a:p>
          <a:p>
            <a:r>
              <a:rPr lang="en-US" sz="2400" dirty="0" smtClean="0"/>
              <a:t>  developed.</a:t>
            </a:r>
          </a:p>
          <a:p>
            <a:pPr>
              <a:buFont typeface="Arial"/>
              <a:buChar char="•"/>
            </a:pPr>
            <a:r>
              <a:rPr lang="en-US" sz="2400" dirty="0" smtClean="0"/>
              <a:t> Build capacity as knowledge isn’t stored with one </a:t>
            </a:r>
          </a:p>
          <a:p>
            <a:r>
              <a:rPr lang="en-US" sz="2400" dirty="0" smtClean="0"/>
              <a:t>  person.</a:t>
            </a:r>
          </a:p>
          <a:p>
            <a:pPr>
              <a:buFont typeface="Arial"/>
              <a:buChar char="•"/>
            </a:pPr>
            <a:r>
              <a:rPr lang="en-US" sz="2400" dirty="0" smtClean="0"/>
              <a:t> Other…</a:t>
            </a:r>
            <a:endParaRPr lang="en-US" sz="24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Data-Driven Decision-Making</a:t>
            </a:r>
          </a:p>
        </p:txBody>
      </p:sp>
      <p:pic>
        <p:nvPicPr>
          <p:cNvPr id="4" name="Picture 3" descr="Screen Shot 2015-02-07 at 5.25.47 PM.png"/>
          <p:cNvPicPr>
            <a:picLocks noChangeAspect="1"/>
          </p:cNvPicPr>
          <p:nvPr/>
        </p:nvPicPr>
        <p:blipFill>
          <a:blip r:embed="rId2"/>
          <a:stretch>
            <a:fillRect/>
          </a:stretch>
        </p:blipFill>
        <p:spPr>
          <a:xfrm>
            <a:off x="2286000" y="1981200"/>
            <a:ext cx="6170543" cy="4572000"/>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8153400" cy="1295400"/>
          </a:xfrm>
        </p:spPr>
        <p:txBody>
          <a:bodyPr>
            <a:noAutofit/>
          </a:bodyPr>
          <a:lstStyle/>
          <a:p>
            <a:r>
              <a:rPr lang="en-US" sz="2800" b="1" dirty="0" smtClean="0">
                <a:effectLst>
                  <a:outerShdw blurRad="38100" dist="38100" dir="2700000" algn="tl">
                    <a:srgbClr val="000000">
                      <a:alpha val="43137"/>
                    </a:srgbClr>
                  </a:outerShdw>
                </a:effectLst>
              </a:rPr>
              <a:t>Designing to scale…Up</a:t>
            </a:r>
            <a:br>
              <a:rPr lang="en-US" sz="2800" b="1" dirty="0" smtClean="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 example…</a:t>
            </a:r>
            <a:br>
              <a:rPr lang="en-US" sz="28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moving towards a Regional model to more effectively embed Universal Design for learning and Assistive technology into Instruction and assessment</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3276600"/>
            <a:ext cx="4572000" cy="2362200"/>
          </a:xfrm>
        </p:spPr>
        <p:txBody>
          <a:bodyPr>
            <a:normAutofit fontScale="25000" lnSpcReduction="20000"/>
          </a:bodyPr>
          <a:lstStyle/>
          <a:p>
            <a:endParaRPr lang="en-US" sz="7200" dirty="0" smtClean="0"/>
          </a:p>
          <a:p>
            <a:endParaRPr lang="en-US" sz="7200" dirty="0"/>
          </a:p>
          <a:p>
            <a:pPr>
              <a:lnSpc>
                <a:spcPct val="120000"/>
              </a:lnSpc>
              <a:spcBef>
                <a:spcPts val="0"/>
              </a:spcBef>
            </a:pPr>
            <a:r>
              <a:rPr lang="en-US" sz="7200" dirty="0" smtClean="0"/>
              <a:t>Jillian King, M.A., CCC-SLP</a:t>
            </a:r>
          </a:p>
          <a:p>
            <a:pPr>
              <a:lnSpc>
                <a:spcPct val="120000"/>
              </a:lnSpc>
              <a:spcBef>
                <a:spcPts val="0"/>
              </a:spcBef>
            </a:pPr>
            <a:r>
              <a:rPr lang="en-US" sz="7200" dirty="0" smtClean="0"/>
              <a:t>Coordinator, Placer County SELPA</a:t>
            </a:r>
          </a:p>
          <a:p>
            <a:r>
              <a:rPr lang="en-US" sz="7200" dirty="0" smtClean="0"/>
              <a:t>Advisor, Placer County Office of Education Assistive Technology Program</a:t>
            </a:r>
          </a:p>
          <a:p>
            <a:r>
              <a:rPr lang="en-US" sz="7200" dirty="0" smtClean="0"/>
              <a:t>Member, Assistive Technology Consortium - UC Davis Center for Excellence in Developmental Disabilities</a:t>
            </a:r>
          </a:p>
          <a:p>
            <a:endParaRPr lang="en-US" sz="9600" dirty="0" smtClean="0"/>
          </a:p>
          <a:p>
            <a:endParaRPr lang="en-US" sz="1400" dirty="0" smtClean="0"/>
          </a:p>
          <a:p>
            <a:endParaRPr lang="en-US" dirty="0" smtClean="0"/>
          </a:p>
          <a:p>
            <a:endParaRPr lang="en-US" dirty="0"/>
          </a:p>
        </p:txBody>
      </p:sp>
      <p:sp>
        <p:nvSpPr>
          <p:cNvPr id="5" name="Footer Placeholder 4"/>
          <p:cNvSpPr>
            <a:spLocks noGrp="1"/>
          </p:cNvSpPr>
          <p:nvPr>
            <p:ph type="ftr" sz="quarter" idx="11"/>
          </p:nvPr>
        </p:nvSpPr>
        <p:spPr>
          <a:xfrm>
            <a:off x="2438400" y="6143087"/>
            <a:ext cx="6553200" cy="533400"/>
          </a:xfrm>
        </p:spPr>
        <p:txBody>
          <a:bodyPr/>
          <a:lstStyle/>
          <a:p>
            <a:pPr algn="l"/>
            <a:r>
              <a:rPr lang="en-US" dirty="0" smtClean="0">
                <a:solidFill>
                  <a:schemeClr val="bg1"/>
                </a:solidFill>
                <a:latin typeface="Copperplate Gothic Bold" pitchFamily="34" charset="0"/>
              </a:rPr>
              <a:t>A Blueprint for Improving Instruction, Accessibility, and Outcomes for All Students – Third in a Series of  California State Standards Symposia</a:t>
            </a:r>
            <a:r>
              <a:rPr lang="en-US" sz="1600" b="1" dirty="0" smtClean="0">
                <a:solidFill>
                  <a:schemeClr val="bg1"/>
                </a:solidFill>
                <a:effectLst>
                  <a:outerShdw blurRad="38100" dist="38100" dir="2700000" algn="tl">
                    <a:srgbClr val="000000">
                      <a:alpha val="43137"/>
                    </a:srgbClr>
                  </a:outerShdw>
                </a:effectLst>
              </a:rPr>
              <a:t>	</a:t>
            </a:r>
            <a:r>
              <a:rPr lang="en-US" sz="1600" b="1" dirty="0" smtClean="0">
                <a:solidFill>
                  <a:schemeClr val="tx1"/>
                </a:solidFill>
                <a:effectLst>
                  <a:outerShdw blurRad="38100" dist="38100" dir="2700000" algn="tl">
                    <a:srgbClr val="000000">
                      <a:alpha val="43137"/>
                    </a:srgbClr>
                  </a:outerShdw>
                </a:effectLst>
              </a:rPr>
              <a:t>	</a:t>
            </a:r>
            <a:endParaRPr lang="en-US" sz="1400" b="1"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5862" y="6086622"/>
            <a:ext cx="2203938" cy="646331"/>
          </a:xfrm>
          <a:prstGeom prst="rect">
            <a:avLst/>
          </a:prstGeom>
          <a:noFill/>
        </p:spPr>
        <p:txBody>
          <a:bodyPr wrap="square" rtlCol="0">
            <a:spAutoFit/>
          </a:bodyPr>
          <a:lstStyle/>
          <a:p>
            <a:r>
              <a:rPr lang="en-US" dirty="0" smtClean="0">
                <a:solidFill>
                  <a:schemeClr val="bg1"/>
                </a:solidFill>
                <a:latin typeface="Copperplate Gothic Bold" pitchFamily="34" charset="0"/>
              </a:rPr>
              <a:t>February 17, 2015</a:t>
            </a:r>
            <a:endParaRPr lang="en-US" dirty="0">
              <a:solidFill>
                <a:schemeClr val="bg1"/>
              </a:solidFill>
              <a:latin typeface="Copperplate Gothic Bold"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4370060"/>
            <a:ext cx="1447800" cy="1441365"/>
          </a:xfrm>
          <a:prstGeom prst="rect">
            <a:avLst/>
          </a:prstGeom>
        </p:spPr>
      </p:pic>
    </p:spTree>
    <p:extLst>
      <p:ext uri="{BB962C8B-B14F-4D97-AF65-F5344CB8AC3E}">
        <p14:creationId xmlns:p14="http://schemas.microsoft.com/office/powerpoint/2010/main" val="586715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idx="4294967295"/>
          </p:nvPr>
        </p:nvSpPr>
        <p:spPr>
          <a:xfrm>
            <a:off x="1143000" y="304801"/>
            <a:ext cx="7123112" cy="1524000"/>
          </a:xfrm>
          <a:solidFill>
            <a:schemeClr val="accent4">
              <a:lumMod val="40000"/>
              <a:lumOff val="60000"/>
            </a:schemeClr>
          </a:solidFill>
        </p:spPr>
        <p:txBody>
          <a:bodyPr>
            <a:normAutofit/>
          </a:bodyPr>
          <a:lstStyle/>
          <a:p>
            <a:pPr marL="0" indent="0" algn="ctr">
              <a:buNone/>
            </a:pPr>
            <a:r>
              <a:rPr lang="en-US" dirty="0" smtClean="0"/>
              <a:t>This is a time of transformational change in the way teachers teach, students learn, and how we measure progress and achievement.</a:t>
            </a:r>
          </a:p>
          <a:p>
            <a:pPr marL="0" indent="0">
              <a:buNone/>
            </a:pPr>
            <a:endParaRPr lang="en-US" dirty="0"/>
          </a:p>
          <a:p>
            <a:pPr marL="0" indent="0">
              <a:buNone/>
            </a:pPr>
            <a:endParaRPr lang="en-US" dirty="0"/>
          </a:p>
        </p:txBody>
      </p:sp>
      <p:sp>
        <p:nvSpPr>
          <p:cNvPr id="8" name="Content Placeholder 5"/>
          <p:cNvSpPr txBox="1">
            <a:spLocks/>
          </p:cNvSpPr>
          <p:nvPr/>
        </p:nvSpPr>
        <p:spPr>
          <a:xfrm>
            <a:off x="1134319" y="2057400"/>
            <a:ext cx="7123112" cy="1524000"/>
          </a:xfrm>
          <a:prstGeom prst="rect">
            <a:avLst/>
          </a:prstGeom>
          <a:solidFill>
            <a:schemeClr val="accent1">
              <a:lumMod val="40000"/>
              <a:lumOff val="60000"/>
            </a:schemeClr>
          </a:solidFill>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fontAlgn="auto">
              <a:spcAft>
                <a:spcPts val="0"/>
              </a:spcAft>
              <a:buClr>
                <a:srgbClr val="59B0B9"/>
              </a:buClr>
              <a:buFont typeface="Wingdings"/>
              <a:buNone/>
            </a:pPr>
            <a:r>
              <a:rPr lang="en-US" dirty="0" smtClean="0">
                <a:solidFill>
                  <a:prstClr val="black"/>
                </a:solidFill>
              </a:rPr>
              <a:t>With the rollout of the CCSS and new statewide assessments, designed to include ALL learners, the opportunity to support inclusive learning environments has never been greater. </a:t>
            </a:r>
          </a:p>
          <a:p>
            <a:pPr marL="0" indent="0" fontAlgn="auto">
              <a:spcAft>
                <a:spcPts val="0"/>
              </a:spcAft>
              <a:buClr>
                <a:srgbClr val="59B0B9"/>
              </a:buClr>
              <a:buFont typeface="Wingdings"/>
              <a:buNone/>
            </a:pPr>
            <a:endParaRPr lang="en-US" dirty="0" smtClean="0">
              <a:solidFill>
                <a:prstClr val="black"/>
              </a:solidFill>
            </a:endParaRPr>
          </a:p>
          <a:p>
            <a:pPr marL="0" indent="0" fontAlgn="auto">
              <a:spcAft>
                <a:spcPts val="0"/>
              </a:spcAft>
              <a:buClr>
                <a:srgbClr val="59B0B9"/>
              </a:buClr>
              <a:buFont typeface="Wingdings"/>
              <a:buNone/>
            </a:pPr>
            <a:endParaRPr lang="en-US" dirty="0">
              <a:solidFill>
                <a:prstClr val="black"/>
              </a:solidFill>
            </a:endParaRPr>
          </a:p>
        </p:txBody>
      </p:sp>
      <p:sp>
        <p:nvSpPr>
          <p:cNvPr id="9" name="Content Placeholder 5"/>
          <p:cNvSpPr txBox="1">
            <a:spLocks/>
          </p:cNvSpPr>
          <p:nvPr/>
        </p:nvSpPr>
        <p:spPr>
          <a:xfrm>
            <a:off x="1134319" y="3815786"/>
            <a:ext cx="7123112" cy="1524000"/>
          </a:xfrm>
          <a:prstGeom prst="rect">
            <a:avLst/>
          </a:prstGeom>
          <a:solidFill>
            <a:schemeClr val="accent2">
              <a:lumMod val="40000"/>
              <a:lumOff val="60000"/>
            </a:schemeClr>
          </a:solidFill>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fontAlgn="auto">
              <a:spcAft>
                <a:spcPts val="0"/>
              </a:spcAft>
              <a:buClr>
                <a:srgbClr val="59B0B9"/>
              </a:buClr>
              <a:buFont typeface="Wingdings"/>
              <a:buNone/>
            </a:pPr>
            <a:r>
              <a:rPr lang="en-US" dirty="0" smtClean="0">
                <a:solidFill>
                  <a:prstClr val="black"/>
                </a:solidFill>
              </a:rPr>
              <a:t>One thing the field of universal design for learning (UDL) has taught us is that there is no such thing as the mythical average learner. Many students face barriers when educated in standardized and uniform ways. </a:t>
            </a:r>
          </a:p>
          <a:p>
            <a:pPr marL="0" indent="0" fontAlgn="auto">
              <a:spcAft>
                <a:spcPts val="0"/>
              </a:spcAft>
              <a:buClr>
                <a:srgbClr val="59B0B9"/>
              </a:buClr>
              <a:buFont typeface="Wingdings"/>
              <a:buNone/>
            </a:pPr>
            <a:endParaRPr lang="en-US" dirty="0" smtClean="0">
              <a:solidFill>
                <a:prstClr val="black"/>
              </a:solidFill>
            </a:endParaRPr>
          </a:p>
          <a:p>
            <a:pPr marL="0" indent="0" fontAlgn="auto">
              <a:spcAft>
                <a:spcPts val="0"/>
              </a:spcAft>
              <a:buClr>
                <a:srgbClr val="59B0B9"/>
              </a:buClr>
              <a:buFont typeface="Wingdings"/>
              <a:buNone/>
            </a:pPr>
            <a:endParaRPr lang="en-US" dirty="0">
              <a:solidFill>
                <a:prstClr val="black"/>
              </a:solidFill>
            </a:endParaRPr>
          </a:p>
        </p:txBody>
      </p:sp>
    </p:spTree>
    <p:extLst>
      <p:ext uri="{BB962C8B-B14F-4D97-AF65-F5344CB8AC3E}">
        <p14:creationId xmlns:p14="http://schemas.microsoft.com/office/powerpoint/2010/main" val="364781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If our goal is ONE educational system for ALL students…</a:t>
            </a:r>
            <a:endParaRPr lang="en-US" dirty="0"/>
          </a:p>
        </p:txBody>
      </p:sp>
      <p:sp>
        <p:nvSpPr>
          <p:cNvPr id="13" name="TextBox 12"/>
          <p:cNvSpPr txBox="1"/>
          <p:nvPr/>
        </p:nvSpPr>
        <p:spPr>
          <a:xfrm>
            <a:off x="228600" y="1613087"/>
            <a:ext cx="8686800" cy="369332"/>
          </a:xfrm>
          <a:prstGeom prst="rect">
            <a:avLst/>
          </a:prstGeom>
          <a:solidFill>
            <a:schemeClr val="accent4">
              <a:lumMod val="75000"/>
            </a:schemeClr>
          </a:solidFill>
        </p:spPr>
        <p:txBody>
          <a:bodyPr wrap="square" rtlCol="0">
            <a:spAutoFit/>
          </a:bodyPr>
          <a:lstStyle/>
          <a:p>
            <a:pPr algn="ctr" fontAlgn="auto">
              <a:spcBef>
                <a:spcPts val="0"/>
              </a:spcBef>
              <a:spcAft>
                <a:spcPts val="0"/>
              </a:spcAft>
            </a:pPr>
            <a:r>
              <a:rPr lang="en-US" dirty="0" smtClean="0">
                <a:solidFill>
                  <a:prstClr val="white"/>
                </a:solidFill>
                <a:latin typeface="Tw Cen MT"/>
                <a:ea typeface="+mn-ea"/>
                <a:cs typeface="+mn-cs"/>
              </a:rPr>
              <a:t>Questions we’re exploring as a region… </a:t>
            </a:r>
            <a:endParaRPr lang="en-US" dirty="0">
              <a:solidFill>
                <a:prstClr val="white"/>
              </a:solidFill>
              <a:latin typeface="Tw Cen MT"/>
              <a:ea typeface="+mn-ea"/>
              <a:cs typeface="+mn-cs"/>
            </a:endParaRPr>
          </a:p>
        </p:txBody>
      </p:sp>
      <p:sp>
        <p:nvSpPr>
          <p:cNvPr id="16" name="TextBox 15"/>
          <p:cNvSpPr txBox="1"/>
          <p:nvPr/>
        </p:nvSpPr>
        <p:spPr>
          <a:xfrm>
            <a:off x="228600" y="1982419"/>
            <a:ext cx="8686800" cy="4478149"/>
          </a:xfrm>
          <a:prstGeom prst="rect">
            <a:avLst/>
          </a:prstGeom>
          <a:solidFill>
            <a:schemeClr val="accent5">
              <a:lumMod val="20000"/>
              <a:lumOff val="80000"/>
            </a:schemeClr>
          </a:solidFill>
        </p:spPr>
        <p:txBody>
          <a:bodyPr wrap="square" rtlCol="0">
            <a:spAutoFit/>
          </a:bodyPr>
          <a:lstStyle/>
          <a:p>
            <a:pPr marL="285750" indent="-285750" fontAlgn="auto">
              <a:spcBef>
                <a:spcPts val="0"/>
              </a:spcBef>
              <a:spcAft>
                <a:spcPts val="600"/>
              </a:spcAft>
              <a:buFont typeface="Arial" pitchFamily="34" charset="0"/>
              <a:buChar char="•"/>
            </a:pPr>
            <a:r>
              <a:rPr lang="en-US" sz="2000" dirty="0" smtClean="0">
                <a:solidFill>
                  <a:prstClr val="black"/>
                </a:solidFill>
                <a:latin typeface="Tw Cen MT"/>
                <a:ea typeface="+mn-ea"/>
                <a:cs typeface="+mn-cs"/>
              </a:rPr>
              <a:t>When do we start thinking about and planning for universal tools, designated supports and accommodations?</a:t>
            </a:r>
          </a:p>
          <a:p>
            <a:pPr marL="285750" indent="-285750" fontAlgn="auto">
              <a:spcBef>
                <a:spcPts val="0"/>
              </a:spcBef>
              <a:spcAft>
                <a:spcPts val="600"/>
              </a:spcAft>
              <a:buFont typeface="Arial" pitchFamily="34" charset="0"/>
              <a:buChar char="•"/>
            </a:pPr>
            <a:r>
              <a:rPr lang="en-US" sz="2000" dirty="0" smtClean="0">
                <a:solidFill>
                  <a:prstClr val="black"/>
                </a:solidFill>
                <a:latin typeface="Tw Cen MT"/>
                <a:ea typeface="+mn-ea"/>
                <a:cs typeface="+mn-cs"/>
              </a:rPr>
              <a:t>How do we streamline the same processes to support all learners (e.g. gifted and talented, struggling learners, English Language learners, students with disabilities)?</a:t>
            </a:r>
          </a:p>
          <a:p>
            <a:pPr marL="285750" indent="-285750" fontAlgn="auto">
              <a:spcBef>
                <a:spcPts val="0"/>
              </a:spcBef>
              <a:spcAft>
                <a:spcPts val="600"/>
              </a:spcAft>
              <a:buFont typeface="Arial" pitchFamily="34" charset="0"/>
              <a:buChar char="•"/>
            </a:pPr>
            <a:r>
              <a:rPr lang="en-US" sz="2000" dirty="0" smtClean="0">
                <a:solidFill>
                  <a:prstClr val="black"/>
                </a:solidFill>
                <a:latin typeface="Tw Cen MT"/>
                <a:ea typeface="+mn-ea"/>
                <a:cs typeface="+mn-cs"/>
              </a:rPr>
              <a:t>How do we approach this as an authentic partnership between general and special education?</a:t>
            </a:r>
          </a:p>
          <a:p>
            <a:pPr marL="285750" indent="-285750" fontAlgn="auto">
              <a:spcBef>
                <a:spcPts val="0"/>
              </a:spcBef>
              <a:spcAft>
                <a:spcPts val="600"/>
              </a:spcAft>
              <a:buFont typeface="Arial" pitchFamily="34" charset="0"/>
              <a:buChar char="•"/>
            </a:pPr>
            <a:r>
              <a:rPr lang="en-US" sz="2000" dirty="0" smtClean="0">
                <a:solidFill>
                  <a:prstClr val="black"/>
                </a:solidFill>
                <a:latin typeface="Tw Cen MT"/>
                <a:ea typeface="+mn-ea"/>
                <a:cs typeface="+mn-cs"/>
              </a:rPr>
              <a:t>How do we integrate the practices and resources developed on the special education side of the equation (e.g. assistive technology supports and services) with the principles of UDL to create a system that represents an effective Multitiered System of Supports? </a:t>
            </a:r>
          </a:p>
          <a:p>
            <a:pPr marL="285750" indent="-285750" fontAlgn="auto">
              <a:spcBef>
                <a:spcPts val="0"/>
              </a:spcBef>
              <a:spcAft>
                <a:spcPts val="600"/>
              </a:spcAft>
              <a:buFont typeface="Arial" pitchFamily="34" charset="0"/>
              <a:buChar char="•"/>
            </a:pPr>
            <a:r>
              <a:rPr lang="en-US" sz="2000" dirty="0" smtClean="0">
                <a:solidFill>
                  <a:prstClr val="black"/>
                </a:solidFill>
                <a:latin typeface="Tw Cen MT"/>
                <a:ea typeface="+mn-ea"/>
                <a:cs typeface="+mn-cs"/>
              </a:rPr>
              <a:t>How do we build the capacity to support all students? </a:t>
            </a:r>
          </a:p>
          <a:p>
            <a:pPr marL="285750" indent="-285750" fontAlgn="auto">
              <a:spcBef>
                <a:spcPts val="0"/>
              </a:spcBef>
              <a:spcAft>
                <a:spcPts val="0"/>
              </a:spcAft>
              <a:buFont typeface="Arial" pitchFamily="34" charset="0"/>
              <a:buChar char="•"/>
            </a:pPr>
            <a:endParaRPr lang="en-US" sz="2000" dirty="0" smtClean="0">
              <a:solidFill>
                <a:prstClr val="black"/>
              </a:solidFill>
              <a:latin typeface="Tw Cen MT"/>
              <a:ea typeface="+mn-ea"/>
              <a:cs typeface="+mn-cs"/>
            </a:endParaRPr>
          </a:p>
        </p:txBody>
      </p:sp>
    </p:spTree>
    <p:extLst>
      <p:ext uri="{BB962C8B-B14F-4D97-AF65-F5344CB8AC3E}">
        <p14:creationId xmlns:p14="http://schemas.microsoft.com/office/powerpoint/2010/main" val="132005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28600"/>
            <a:ext cx="8991599" cy="990600"/>
          </a:xfrm>
        </p:spPr>
        <p:txBody>
          <a:bodyPr>
            <a:noAutofit/>
          </a:bodyPr>
          <a:lstStyle/>
          <a:p>
            <a:r>
              <a:rPr lang="en-US" sz="2800" dirty="0"/>
              <a:t>P</a:t>
            </a:r>
            <a:r>
              <a:rPr lang="en-US" sz="2800" dirty="0" smtClean="0"/>
              <a:t>lanning for </a:t>
            </a:r>
            <a:r>
              <a:rPr lang="en-US" sz="2800" dirty="0"/>
              <a:t>U</a:t>
            </a:r>
            <a:r>
              <a:rPr lang="en-US" sz="2800" dirty="0" smtClean="0"/>
              <a:t>niversal Tools, Designated </a:t>
            </a:r>
            <a:r>
              <a:rPr lang="en-US" sz="2800" dirty="0"/>
              <a:t>S</a:t>
            </a:r>
            <a:r>
              <a:rPr lang="en-US" sz="2800" dirty="0" smtClean="0"/>
              <a:t>upports and Accommodations</a:t>
            </a:r>
            <a:endParaRPr lang="en-US" sz="2800" dirty="0"/>
          </a:p>
        </p:txBody>
      </p:sp>
      <p:graphicFrame>
        <p:nvGraphicFramePr>
          <p:cNvPr id="2" name="Diagram 1"/>
          <p:cNvGraphicFramePr/>
          <p:nvPr>
            <p:extLst>
              <p:ext uri="{D42A27DB-BD31-4B8C-83A1-F6EECF244321}">
                <p14:modId xmlns:p14="http://schemas.microsoft.com/office/powerpoint/2010/main" val="3909000111"/>
              </p:ext>
            </p:extLst>
          </p:nvPr>
        </p:nvGraphicFramePr>
        <p:xfrm>
          <a:off x="645289" y="1981200"/>
          <a:ext cx="6669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3886200" y="5105400"/>
            <a:ext cx="1828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TextBox 7"/>
          <p:cNvSpPr txBox="1"/>
          <p:nvPr/>
        </p:nvSpPr>
        <p:spPr>
          <a:xfrm>
            <a:off x="4343400" y="5187434"/>
            <a:ext cx="16002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ISAAP Tool </a:t>
            </a:r>
            <a:endParaRPr lang="en-US" dirty="0">
              <a:solidFill>
                <a:prstClr val="black"/>
              </a:solidFill>
              <a:latin typeface="Tw Cen MT"/>
              <a:ea typeface="+mn-ea"/>
              <a:cs typeface="+mn-cs"/>
            </a:endParaRPr>
          </a:p>
        </p:txBody>
      </p:sp>
      <p:sp>
        <p:nvSpPr>
          <p:cNvPr id="9" name="TextBox 8"/>
          <p:cNvSpPr txBox="1"/>
          <p:nvPr/>
        </p:nvSpPr>
        <p:spPr>
          <a:xfrm>
            <a:off x="7239000" y="2133600"/>
            <a:ext cx="1447800" cy="1754326"/>
          </a:xfrm>
          <a:prstGeom prst="rect">
            <a:avLst/>
          </a:prstGeom>
          <a:solidFill>
            <a:schemeClr val="accent4">
              <a:lumMod val="20000"/>
              <a:lumOff val="80000"/>
            </a:schemeClr>
          </a:solid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How is our student doing? Our classroom? Our site? Our district? </a:t>
            </a:r>
            <a:endParaRPr lang="en-US" dirty="0">
              <a:solidFill>
                <a:prstClr val="black"/>
              </a:solidFill>
              <a:latin typeface="Tw Cen MT"/>
              <a:ea typeface="+mn-ea"/>
              <a:cs typeface="+mn-cs"/>
            </a:endParaRPr>
          </a:p>
        </p:txBody>
      </p:sp>
      <p:cxnSp>
        <p:nvCxnSpPr>
          <p:cNvPr id="11" name="Straight Arrow Connector 10"/>
          <p:cNvCxnSpPr/>
          <p:nvPr/>
        </p:nvCxnSpPr>
        <p:spPr>
          <a:xfrm>
            <a:off x="5562600" y="3810000"/>
            <a:ext cx="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5000" y="3973907"/>
            <a:ext cx="2971800" cy="286232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A framework for planning for what universal tools, designated supports and accommodations are needed for all students to participate in Smarter Balanced, and to consider whether these are the same or similar to those used for instruction and classroom assessment. </a:t>
            </a:r>
            <a:endParaRPr lang="en-US" dirty="0">
              <a:solidFill>
                <a:prstClr val="black"/>
              </a:solidFill>
              <a:latin typeface="Tw Cen MT"/>
              <a:ea typeface="+mn-ea"/>
              <a:cs typeface="+mn-cs"/>
            </a:endParaRPr>
          </a:p>
        </p:txBody>
      </p:sp>
    </p:spTree>
    <p:extLst>
      <p:ext uri="{BB962C8B-B14F-4D97-AF65-F5344CB8AC3E}">
        <p14:creationId xmlns:p14="http://schemas.microsoft.com/office/powerpoint/2010/main" val="26989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heading towards a MTSS, we came from a different direction…our special education population</a:t>
            </a:r>
            <a:endParaRPr lang="en-US" sz="2800" dirty="0"/>
          </a:p>
        </p:txBody>
      </p:sp>
      <p:sp>
        <p:nvSpPr>
          <p:cNvPr id="5" name="TextBox 4"/>
          <p:cNvSpPr txBox="1"/>
          <p:nvPr/>
        </p:nvSpPr>
        <p:spPr>
          <a:xfrm>
            <a:off x="609600" y="2209800"/>
            <a:ext cx="8305800" cy="4154984"/>
          </a:xfrm>
          <a:prstGeom prst="rect">
            <a:avLst/>
          </a:prstGeom>
          <a:solidFill>
            <a:schemeClr val="accent1">
              <a:lumMod val="20000"/>
              <a:lumOff val="80000"/>
            </a:schemeClr>
          </a:solidFill>
        </p:spPr>
        <p:txBody>
          <a:bodyPr wrap="square" rtlCol="0">
            <a:spAutoFit/>
          </a:bodyPr>
          <a:lstStyle/>
          <a:p>
            <a:pPr marL="571500" indent="-571500" fontAlgn="auto">
              <a:spcBef>
                <a:spcPts val="0"/>
              </a:spcBef>
              <a:spcAft>
                <a:spcPts val="0"/>
              </a:spcAft>
              <a:buFont typeface="Arial" panose="020B0604020202020204" pitchFamily="34" charset="0"/>
              <a:buChar char="•"/>
            </a:pPr>
            <a:r>
              <a:rPr lang="en-US" sz="2400" dirty="0" smtClean="0">
                <a:solidFill>
                  <a:prstClr val="black"/>
                </a:solidFill>
                <a:latin typeface="Tw Cen MT"/>
                <a:ea typeface="+mn-ea"/>
                <a:cs typeface="+mn-cs"/>
              </a:rPr>
              <a:t>We knew that students in OUR region, with disabilities, were not getting access to the assistive technology (AT) supports and services that they needed. </a:t>
            </a:r>
          </a:p>
          <a:p>
            <a:pPr marL="571500" indent="-571500" fontAlgn="auto">
              <a:spcBef>
                <a:spcPts val="0"/>
              </a:spcBef>
              <a:spcAft>
                <a:spcPts val="0"/>
              </a:spcAft>
              <a:buFont typeface="Arial" panose="020B0604020202020204" pitchFamily="34" charset="0"/>
              <a:buChar char="•"/>
            </a:pPr>
            <a:r>
              <a:rPr lang="en-US" sz="2400" dirty="0" smtClean="0">
                <a:solidFill>
                  <a:prstClr val="black"/>
                </a:solidFill>
                <a:latin typeface="Tw Cen MT"/>
                <a:ea typeface="+mn-ea"/>
                <a:cs typeface="+mn-cs"/>
              </a:rPr>
              <a:t>The range of service delivery models for supporting AT was broad…</a:t>
            </a:r>
          </a:p>
          <a:p>
            <a:pPr marL="1028700" lvl="1" indent="-571500" fontAlgn="auto">
              <a:spcBef>
                <a:spcPts val="0"/>
              </a:spcBef>
              <a:spcAft>
                <a:spcPts val="0"/>
              </a:spcAft>
              <a:buFont typeface="Wingdings" panose="05000000000000000000" pitchFamily="2" charset="2"/>
              <a:buChar char="ü"/>
            </a:pPr>
            <a:r>
              <a:rPr lang="en-US" sz="2400" dirty="0" smtClean="0">
                <a:solidFill>
                  <a:prstClr val="black"/>
                </a:solidFill>
                <a:latin typeface="Tw Cen MT"/>
                <a:ea typeface="+mn-ea"/>
                <a:cs typeface="+mn-cs"/>
              </a:rPr>
              <a:t>‘No’ resources;</a:t>
            </a:r>
          </a:p>
          <a:p>
            <a:pPr marL="1028700" lvl="1" indent="-571500" fontAlgn="auto">
              <a:spcBef>
                <a:spcPts val="0"/>
              </a:spcBef>
              <a:spcAft>
                <a:spcPts val="0"/>
              </a:spcAft>
              <a:buFont typeface="Wingdings" panose="05000000000000000000" pitchFamily="2" charset="2"/>
              <a:buChar char="ü"/>
            </a:pPr>
            <a:r>
              <a:rPr lang="en-US" sz="2400" dirty="0" smtClean="0">
                <a:solidFill>
                  <a:prstClr val="black"/>
                </a:solidFill>
                <a:latin typeface="Tw Cen MT"/>
                <a:ea typeface="+mn-ea"/>
                <a:cs typeface="+mn-cs"/>
              </a:rPr>
              <a:t>Single individual(s) assigned to the role of “AT Specialist” (with varying backgrounds and skill levels);</a:t>
            </a:r>
          </a:p>
          <a:p>
            <a:pPr marL="1028700" lvl="1" indent="-571500" fontAlgn="auto">
              <a:spcBef>
                <a:spcPts val="0"/>
              </a:spcBef>
              <a:spcAft>
                <a:spcPts val="0"/>
              </a:spcAft>
              <a:buFont typeface="Wingdings" panose="05000000000000000000" pitchFamily="2" charset="2"/>
              <a:buChar char="ü"/>
            </a:pPr>
            <a:r>
              <a:rPr lang="en-US" sz="2400" dirty="0" smtClean="0">
                <a:solidFill>
                  <a:prstClr val="black"/>
                </a:solidFill>
                <a:latin typeface="Tw Cen MT"/>
                <a:ea typeface="+mn-ea"/>
                <a:cs typeface="+mn-cs"/>
              </a:rPr>
              <a:t>One example of a multidisciplinary team charged with specialized AT assessment and services to a region (Placer County).</a:t>
            </a:r>
          </a:p>
        </p:txBody>
      </p:sp>
      <p:graphicFrame>
        <p:nvGraphicFramePr>
          <p:cNvPr id="6" name="Diagram 5"/>
          <p:cNvGraphicFramePr/>
          <p:nvPr>
            <p:extLst>
              <p:ext uri="{D42A27DB-BD31-4B8C-83A1-F6EECF244321}">
                <p14:modId xmlns:p14="http://schemas.microsoft.com/office/powerpoint/2010/main" val="3355972628"/>
              </p:ext>
            </p:extLst>
          </p:nvPr>
        </p:nvGraphicFramePr>
        <p:xfrm>
          <a:off x="7086600" y="714172"/>
          <a:ext cx="18288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663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915400" cy="990600"/>
          </a:xfrm>
        </p:spPr>
        <p:txBody>
          <a:bodyPr>
            <a:normAutofit fontScale="90000"/>
          </a:bodyPr>
          <a:lstStyle/>
          <a:p>
            <a:r>
              <a:rPr lang="en-US" dirty="0" smtClean="0"/>
              <a:t>Where did our discussion regarding </a:t>
            </a:r>
            <a:br>
              <a:rPr lang="en-US" dirty="0" smtClean="0"/>
            </a:br>
            <a:r>
              <a:rPr lang="en-US" dirty="0" smtClean="0"/>
              <a:t>AT lead us?</a:t>
            </a:r>
            <a:endParaRPr lang="en-US" dirty="0"/>
          </a:p>
        </p:txBody>
      </p:sp>
      <p:sp>
        <p:nvSpPr>
          <p:cNvPr id="6" name="TextBox 5"/>
          <p:cNvSpPr txBox="1"/>
          <p:nvPr/>
        </p:nvSpPr>
        <p:spPr>
          <a:xfrm>
            <a:off x="762000" y="1600200"/>
            <a:ext cx="7315200" cy="5016758"/>
          </a:xfrm>
          <a:prstGeom prst="rect">
            <a:avLst/>
          </a:prstGeom>
          <a:solidFill>
            <a:schemeClr val="accent4">
              <a:lumMod val="20000"/>
              <a:lumOff val="80000"/>
            </a:schemeClr>
          </a:solidFill>
        </p:spPr>
        <p:txBody>
          <a:bodyPr wrap="square" rtlCol="0">
            <a:spAutoFit/>
          </a:bodyPr>
          <a:lstStyle/>
          <a:p>
            <a:pPr marL="571500" indent="-571500" fontAlgn="auto">
              <a:spcBef>
                <a:spcPts val="0"/>
              </a:spcBef>
              <a:spcAft>
                <a:spcPts val="0"/>
              </a:spcAft>
              <a:buFont typeface="Arial" panose="020B0604020202020204" pitchFamily="34" charset="0"/>
              <a:buChar char="•"/>
            </a:pPr>
            <a:r>
              <a:rPr lang="en-US" sz="2000" dirty="0" smtClean="0">
                <a:solidFill>
                  <a:prstClr val="black"/>
                </a:solidFill>
                <a:latin typeface="Tw Cen MT"/>
                <a:ea typeface="+mn-ea"/>
                <a:cs typeface="+mn-cs"/>
              </a:rPr>
              <a:t>Regardless of the models currently operating that we looked at, AT services are “one student at a time” (referral, assessment, IEP documentation of needs, supports and services) [time intensive, available to only a small subset of students who might need or benefit]</a:t>
            </a:r>
          </a:p>
          <a:p>
            <a:pPr fontAlgn="auto">
              <a:spcBef>
                <a:spcPts val="0"/>
              </a:spcBef>
              <a:spcAft>
                <a:spcPts val="0"/>
              </a:spcAft>
            </a:pPr>
            <a:endParaRPr lang="en-US" sz="2000" dirty="0" smtClean="0">
              <a:solidFill>
                <a:prstClr val="black"/>
              </a:solidFill>
              <a:latin typeface="Tw Cen MT"/>
              <a:ea typeface="+mn-ea"/>
              <a:cs typeface="+mn-cs"/>
            </a:endParaRPr>
          </a:p>
          <a:p>
            <a:pPr marL="571500" indent="-571500" fontAlgn="auto">
              <a:spcBef>
                <a:spcPts val="0"/>
              </a:spcBef>
              <a:spcAft>
                <a:spcPts val="0"/>
              </a:spcAft>
              <a:buFont typeface="Arial" panose="020B0604020202020204" pitchFamily="34" charset="0"/>
              <a:buChar char="•"/>
            </a:pPr>
            <a:r>
              <a:rPr lang="en-US" sz="2000" dirty="0" smtClean="0">
                <a:solidFill>
                  <a:prstClr val="black"/>
                </a:solidFill>
                <a:latin typeface="Tw Cen MT"/>
                <a:ea typeface="+mn-ea"/>
                <a:cs typeface="+mn-cs"/>
              </a:rPr>
              <a:t>Even if we focused on expanding training for special education staff to develop as “AT Specialists”, that wasn’t </a:t>
            </a:r>
            <a:r>
              <a:rPr lang="en-US" sz="2000" i="1" dirty="0" smtClean="0">
                <a:solidFill>
                  <a:prstClr val="black"/>
                </a:solidFill>
                <a:latin typeface="Tw Cen MT"/>
                <a:ea typeface="+mn-ea"/>
                <a:cs typeface="+mn-cs"/>
              </a:rPr>
              <a:t>really</a:t>
            </a:r>
            <a:r>
              <a:rPr lang="en-US" sz="2000" dirty="0" smtClean="0">
                <a:solidFill>
                  <a:prstClr val="black"/>
                </a:solidFill>
                <a:latin typeface="Tw Cen MT"/>
                <a:ea typeface="+mn-ea"/>
                <a:cs typeface="+mn-cs"/>
              </a:rPr>
              <a:t> going to solve the problem.</a:t>
            </a:r>
          </a:p>
          <a:p>
            <a:pPr fontAlgn="auto">
              <a:spcBef>
                <a:spcPts val="0"/>
              </a:spcBef>
              <a:spcAft>
                <a:spcPts val="0"/>
              </a:spcAft>
            </a:pPr>
            <a:endParaRPr lang="en-US" sz="2000" dirty="0" smtClean="0">
              <a:solidFill>
                <a:prstClr val="black"/>
              </a:solidFill>
              <a:latin typeface="Tw Cen MT"/>
              <a:ea typeface="+mn-ea"/>
              <a:cs typeface="+mn-cs"/>
            </a:endParaRPr>
          </a:p>
          <a:p>
            <a:pPr marL="571500" indent="-571500" fontAlgn="auto">
              <a:spcBef>
                <a:spcPts val="0"/>
              </a:spcBef>
              <a:spcAft>
                <a:spcPts val="0"/>
              </a:spcAft>
              <a:buFont typeface="Arial" panose="020B0604020202020204" pitchFamily="34" charset="0"/>
              <a:buChar char="•"/>
            </a:pPr>
            <a:r>
              <a:rPr lang="en-US" sz="2000" dirty="0" smtClean="0">
                <a:solidFill>
                  <a:prstClr val="black"/>
                </a:solidFill>
                <a:latin typeface="Tw Cen MT"/>
                <a:ea typeface="+mn-ea"/>
                <a:cs typeface="+mn-cs"/>
              </a:rPr>
              <a:t>AT service delivery models are not scalable to meet even the needs of all students with disabilities (e.g. in Placer County SELPA we have approximately 7,300 students with disabilities; with a caseload of 250 students we would need 29 AT Specialists to support all potential students who could benefit; we currently have 2 full-time AT Specialists). </a:t>
            </a:r>
          </a:p>
        </p:txBody>
      </p:sp>
    </p:spTree>
    <p:extLst>
      <p:ext uri="{BB962C8B-B14F-4D97-AF65-F5344CB8AC3E}">
        <p14:creationId xmlns:p14="http://schemas.microsoft.com/office/powerpoint/2010/main" val="2440152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07307864"/>
              </p:ext>
            </p:extLst>
          </p:nvPr>
        </p:nvGraphicFramePr>
        <p:xfrm>
          <a:off x="228600" y="152400"/>
          <a:ext cx="3505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35443" y="660950"/>
            <a:ext cx="2579917" cy="2031325"/>
          </a:xfrm>
          <a:prstGeom prst="rect">
            <a:avLst/>
          </a:prstGeom>
          <a:solidFill>
            <a:schemeClr val="accent5">
              <a:lumMod val="20000"/>
              <a:lumOff val="80000"/>
            </a:schemeClr>
          </a:solidFill>
        </p:spPr>
        <p:txBody>
          <a:bodyPr wrap="square" rtlCol="0">
            <a:spAutoFit/>
          </a:bodyPr>
          <a:lstStyle/>
          <a:p>
            <a:pPr algn="ctr" fontAlgn="auto">
              <a:spcBef>
                <a:spcPts val="0"/>
              </a:spcBef>
              <a:spcAft>
                <a:spcPts val="0"/>
              </a:spcAft>
            </a:pPr>
            <a:r>
              <a:rPr lang="en-US" dirty="0" smtClean="0">
                <a:solidFill>
                  <a:prstClr val="black"/>
                </a:solidFill>
                <a:latin typeface="Tw Cen MT"/>
                <a:ea typeface="+mn-ea"/>
                <a:cs typeface="+mn-cs"/>
              </a:rPr>
              <a:t>Maintain an </a:t>
            </a:r>
            <a:r>
              <a:rPr lang="en-US" b="1" dirty="0" smtClean="0">
                <a:solidFill>
                  <a:prstClr val="black"/>
                </a:solidFill>
                <a:latin typeface="Tw Cen MT"/>
                <a:ea typeface="+mn-ea"/>
                <a:cs typeface="+mn-cs"/>
              </a:rPr>
              <a:t>“expert driven” model</a:t>
            </a:r>
            <a:r>
              <a:rPr lang="en-US" dirty="0" smtClean="0">
                <a:solidFill>
                  <a:prstClr val="black"/>
                </a:solidFill>
                <a:latin typeface="Tw Cen MT"/>
                <a:ea typeface="+mn-ea"/>
                <a:cs typeface="+mn-cs"/>
              </a:rPr>
              <a:t>:</a:t>
            </a:r>
          </a:p>
          <a:p>
            <a:pPr algn="ctr" fontAlgn="auto">
              <a:spcBef>
                <a:spcPts val="0"/>
              </a:spcBef>
              <a:spcAft>
                <a:spcPts val="0"/>
              </a:spcAft>
            </a:pPr>
            <a:r>
              <a:rPr lang="en-US" dirty="0" smtClean="0">
                <a:solidFill>
                  <a:prstClr val="black"/>
                </a:solidFill>
                <a:latin typeface="Tw Cen MT"/>
                <a:ea typeface="+mn-ea"/>
                <a:cs typeface="+mn-cs"/>
              </a:rPr>
              <a:t>AT Specialists provide assessment &amp; services because of the specialized nature and needs of students</a:t>
            </a:r>
            <a:endParaRPr lang="en-US" dirty="0">
              <a:solidFill>
                <a:prstClr val="black"/>
              </a:solidFill>
              <a:latin typeface="Tw Cen MT"/>
              <a:ea typeface="+mn-ea"/>
              <a:cs typeface="+mn-cs"/>
            </a:endParaRPr>
          </a:p>
        </p:txBody>
      </p:sp>
      <p:sp>
        <p:nvSpPr>
          <p:cNvPr id="8" name="TextBox 7"/>
          <p:cNvSpPr txBox="1"/>
          <p:nvPr/>
        </p:nvSpPr>
        <p:spPr>
          <a:xfrm>
            <a:off x="5557736" y="2820671"/>
            <a:ext cx="2579917" cy="646331"/>
          </a:xfrm>
          <a:prstGeom prst="rect">
            <a:avLst/>
          </a:prstGeom>
          <a:solidFill>
            <a:schemeClr val="accent2">
              <a:lumMod val="20000"/>
              <a:lumOff val="80000"/>
            </a:schemeClr>
          </a:solidFill>
        </p:spPr>
        <p:txBody>
          <a:bodyPr wrap="square" rtlCol="0">
            <a:spAutoFit/>
          </a:bodyPr>
          <a:lstStyle/>
          <a:p>
            <a:pPr algn="ctr" fontAlgn="auto">
              <a:spcBef>
                <a:spcPts val="0"/>
              </a:spcBef>
              <a:spcAft>
                <a:spcPts val="0"/>
              </a:spcAft>
            </a:pPr>
            <a:r>
              <a:rPr lang="en-US" dirty="0" smtClean="0">
                <a:solidFill>
                  <a:prstClr val="black"/>
                </a:solidFill>
                <a:latin typeface="Tw Cen MT"/>
                <a:ea typeface="+mn-ea"/>
                <a:cs typeface="+mn-cs"/>
              </a:rPr>
              <a:t>Shift towards a </a:t>
            </a:r>
            <a:r>
              <a:rPr lang="en-US" b="1" dirty="0" smtClean="0">
                <a:solidFill>
                  <a:prstClr val="black"/>
                </a:solidFill>
                <a:latin typeface="Tw Cen MT"/>
                <a:ea typeface="+mn-ea"/>
                <a:cs typeface="+mn-cs"/>
              </a:rPr>
              <a:t>“capacity building” model</a:t>
            </a:r>
            <a:r>
              <a:rPr lang="en-US" dirty="0" smtClean="0">
                <a:solidFill>
                  <a:prstClr val="black"/>
                </a:solidFill>
                <a:latin typeface="Tw Cen MT"/>
                <a:ea typeface="+mn-ea"/>
                <a:cs typeface="+mn-cs"/>
              </a:rPr>
              <a:t>:</a:t>
            </a:r>
            <a:endParaRPr lang="en-US" dirty="0">
              <a:solidFill>
                <a:prstClr val="black"/>
              </a:solidFill>
              <a:latin typeface="Tw Cen MT"/>
              <a:ea typeface="+mn-ea"/>
              <a:cs typeface="+mn-cs"/>
            </a:endParaRPr>
          </a:p>
        </p:txBody>
      </p:sp>
      <p:cxnSp>
        <p:nvCxnSpPr>
          <p:cNvPr id="14" name="Elbow Connector 13"/>
          <p:cNvCxnSpPr/>
          <p:nvPr/>
        </p:nvCxnSpPr>
        <p:spPr>
          <a:xfrm>
            <a:off x="3713128" y="2286000"/>
            <a:ext cx="1828800" cy="8578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3692457" y="4419600"/>
            <a:ext cx="1870143" cy="838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92457" y="1447800"/>
            <a:ext cx="18429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60979" y="3467002"/>
            <a:ext cx="2579917" cy="2031325"/>
          </a:xfrm>
          <a:prstGeom prst="rect">
            <a:avLst/>
          </a:prstGeom>
          <a:solidFill>
            <a:schemeClr val="accent4">
              <a:lumMod val="20000"/>
              <a:lumOff val="80000"/>
            </a:schemeClr>
          </a:solidFill>
        </p:spPr>
        <p:txBody>
          <a:bodyPr wrap="square" rtlCol="0">
            <a:spAutoFit/>
          </a:bodyPr>
          <a:lstStyle/>
          <a:p>
            <a:pPr algn="ctr" fontAlgn="auto">
              <a:spcBef>
                <a:spcPts val="0"/>
              </a:spcBef>
              <a:spcAft>
                <a:spcPts val="0"/>
              </a:spcAft>
            </a:pPr>
            <a:r>
              <a:rPr lang="en-US" dirty="0" smtClean="0">
                <a:solidFill>
                  <a:prstClr val="black"/>
                </a:solidFill>
                <a:latin typeface="Tw Cen MT"/>
                <a:ea typeface="+mn-ea"/>
                <a:cs typeface="+mn-cs"/>
              </a:rPr>
              <a:t>AT Specialists build and support the capacity of school or site teams, building on the framework of UDL, and access for all students to universal and designated supports</a:t>
            </a:r>
            <a:endParaRPr lang="en-US" dirty="0">
              <a:solidFill>
                <a:prstClr val="black"/>
              </a:solidFill>
              <a:latin typeface="Tw Cen MT"/>
              <a:ea typeface="+mn-ea"/>
              <a:cs typeface="+mn-cs"/>
            </a:endParaRPr>
          </a:p>
        </p:txBody>
      </p:sp>
      <p:sp>
        <p:nvSpPr>
          <p:cNvPr id="23" name="TextBox 22"/>
          <p:cNvSpPr txBox="1"/>
          <p:nvPr/>
        </p:nvSpPr>
        <p:spPr>
          <a:xfrm>
            <a:off x="424601" y="6076819"/>
            <a:ext cx="6400800" cy="523220"/>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Tw Cen MT"/>
                <a:ea typeface="+mn-ea"/>
                <a:cs typeface="+mn-cs"/>
              </a:rPr>
              <a:t>Modelled on the “High Incidence Assistive Technology Program” (HIAT), </a:t>
            </a:r>
          </a:p>
          <a:p>
            <a:pPr fontAlgn="auto">
              <a:spcBef>
                <a:spcPts val="0"/>
              </a:spcBef>
              <a:spcAft>
                <a:spcPts val="0"/>
              </a:spcAft>
            </a:pPr>
            <a:r>
              <a:rPr lang="en-US" sz="1400" dirty="0" smtClean="0">
                <a:solidFill>
                  <a:prstClr val="black"/>
                </a:solidFill>
                <a:latin typeface="Tw Cen MT"/>
                <a:ea typeface="+mn-ea"/>
                <a:cs typeface="+mn-cs"/>
              </a:rPr>
              <a:t>Montgomery County Public Schools, Maryland</a:t>
            </a:r>
            <a:endParaRPr lang="en-US" sz="1400" dirty="0">
              <a:solidFill>
                <a:prstClr val="black"/>
              </a:solidFill>
              <a:latin typeface="Tw Cen MT"/>
              <a:ea typeface="+mn-ea"/>
              <a:cs typeface="+mn-cs"/>
            </a:endParaRPr>
          </a:p>
        </p:txBody>
      </p:sp>
    </p:spTree>
    <p:extLst>
      <p:ext uri="{BB962C8B-B14F-4D97-AF65-F5344CB8AC3E}">
        <p14:creationId xmlns:p14="http://schemas.microsoft.com/office/powerpoint/2010/main" val="413581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95400" y="381000"/>
            <a:ext cx="7848600" cy="1143000"/>
          </a:xfrm>
        </p:spPr>
        <p:txBody>
          <a:bodyPr/>
          <a:lstStyle/>
          <a:p>
            <a:pPr>
              <a:defRPr/>
            </a:pPr>
            <a:r>
              <a:rPr lang="en-US" altLang="en-US" dirty="0" smtClean="0">
                <a:latin typeface="+mj-lt"/>
                <a:ea typeface="Calibri" pitchFamily="-65" charset="0"/>
                <a:cs typeface="Calibri" pitchFamily="-65" charset="0"/>
              </a:rPr>
              <a:t>Designing To Scale…UP!</a:t>
            </a:r>
          </a:p>
        </p:txBody>
      </p:sp>
      <p:sp>
        <p:nvSpPr>
          <p:cNvPr id="19459" name="Content Placeholder 2"/>
          <p:cNvSpPr>
            <a:spLocks noGrp="1"/>
          </p:cNvSpPr>
          <p:nvPr>
            <p:ph idx="1"/>
          </p:nvPr>
        </p:nvSpPr>
        <p:spPr>
          <a:xfrm>
            <a:off x="1524000" y="2209800"/>
            <a:ext cx="7620000" cy="4876800"/>
          </a:xfrm>
        </p:spPr>
        <p:txBody>
          <a:bodyPr/>
          <a:lstStyle/>
          <a:p>
            <a:pPr marL="0" algn="ctr">
              <a:spcBef>
                <a:spcPts val="0"/>
              </a:spcBef>
              <a:buFontTx/>
              <a:buNone/>
            </a:pPr>
            <a:r>
              <a:rPr lang="en-US" sz="2800" b="1" dirty="0" smtClean="0">
                <a:latin typeface="Arial" pitchFamily="-111" charset="0"/>
                <a:ea typeface="Calibri" pitchFamily="-111" charset="0"/>
                <a:cs typeface="Calibri" pitchFamily="-111" charset="0"/>
              </a:rPr>
              <a:t>Planning for Usability, Accessibility and Accommodations with Technology Beyond Students with Disabilities</a:t>
            </a:r>
          </a:p>
          <a:p>
            <a:pPr marL="0" algn="ctr">
              <a:spcBef>
                <a:spcPts val="0"/>
              </a:spcBef>
              <a:buFontTx/>
              <a:buNone/>
            </a:pPr>
            <a:endParaRPr lang="en-US" sz="1400" dirty="0" smtClean="0">
              <a:latin typeface="Arial" pitchFamily="-111" charset="0"/>
              <a:ea typeface="Calibri" pitchFamily="-111" charset="0"/>
              <a:cs typeface="Calibri" pitchFamily="-111" charset="0"/>
            </a:endParaRPr>
          </a:p>
          <a:p>
            <a:pPr>
              <a:buNone/>
            </a:pPr>
            <a:r>
              <a:rPr lang="en-US" sz="2800" i="1" u="sng" dirty="0" smtClean="0">
                <a:latin typeface="Calibri" pitchFamily="-111" charset="0"/>
                <a:ea typeface="Calibri" pitchFamily="-111" charset="0"/>
                <a:cs typeface="Calibri" pitchFamily="-111" charset="0"/>
              </a:rPr>
              <a:t>An Aligned System of Supports </a:t>
            </a:r>
            <a:r>
              <a:rPr lang="en-US" sz="2800" i="1" u="sng" dirty="0">
                <a:latin typeface="Calibri" pitchFamily="-111" charset="0"/>
                <a:ea typeface="Calibri" pitchFamily="-111" charset="0"/>
                <a:cs typeface="Calibri" pitchFamily="-111" charset="0"/>
              </a:rPr>
              <a:t>Prototype-Individual Student Assessment Accessibility Profile </a:t>
            </a:r>
            <a:r>
              <a:rPr lang="en-US" sz="2800" i="1" u="sng" dirty="0" smtClean="0">
                <a:latin typeface="Calibri" pitchFamily="-111" charset="0"/>
                <a:ea typeface="Calibri" pitchFamily="-111" charset="0"/>
                <a:cs typeface="Calibri" pitchFamily="-111" charset="0"/>
              </a:rPr>
              <a:t>(ISAAP)</a:t>
            </a:r>
          </a:p>
          <a:p>
            <a:r>
              <a:rPr lang="en-US" sz="2400" dirty="0" smtClean="0">
                <a:latin typeface="Calibri" pitchFamily="-111" charset="0"/>
                <a:ea typeface="Calibri" pitchFamily="-111" charset="0"/>
                <a:cs typeface="Calibri" pitchFamily="-111" charset="0"/>
              </a:rPr>
              <a:t>Kevin Schaefer, Assistant Director of Special Programs/WestEd</a:t>
            </a:r>
          </a:p>
          <a:p>
            <a:pPr>
              <a:buNone/>
            </a:pPr>
            <a:r>
              <a:rPr lang="en-US" sz="2600" i="1" u="sng" dirty="0" smtClean="0">
                <a:latin typeface="Calibri" pitchFamily="-111" charset="0"/>
                <a:ea typeface="Calibri" pitchFamily="-111" charset="0"/>
                <a:cs typeface="Calibri" pitchFamily="-111" charset="0"/>
              </a:rPr>
              <a:t>Overview on Assistive Technology Supports</a:t>
            </a:r>
          </a:p>
          <a:p>
            <a:r>
              <a:rPr lang="en-US" sz="2400" dirty="0" smtClean="0">
                <a:latin typeface="Calibri" pitchFamily="-111" charset="0"/>
                <a:ea typeface="Calibri" pitchFamily="-111" charset="0"/>
                <a:cs typeface="Calibri" pitchFamily="-111" charset="0"/>
              </a:rPr>
              <a:t>Jillian King, Administrator IV, Support Coordinator, SELPA at Placer County Office of Education</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don’t “expert-driven” models work in general?</a:t>
            </a:r>
            <a:endParaRPr lang="en-US" dirty="0"/>
          </a:p>
        </p:txBody>
      </p:sp>
      <p:sp>
        <p:nvSpPr>
          <p:cNvPr id="3" name="Content Placeholder 2"/>
          <p:cNvSpPr>
            <a:spLocks noGrp="1"/>
          </p:cNvSpPr>
          <p:nvPr>
            <p:ph sz="quarter" idx="1"/>
          </p:nvPr>
        </p:nvSpPr>
        <p:spPr>
          <a:xfrm>
            <a:off x="381000" y="1600200"/>
            <a:ext cx="8385048" cy="4876800"/>
          </a:xfrm>
          <a:solidFill>
            <a:schemeClr val="accent2">
              <a:lumMod val="20000"/>
              <a:lumOff val="80000"/>
            </a:schemeClr>
          </a:solidFill>
        </p:spPr>
        <p:txBody>
          <a:bodyPr>
            <a:noAutofit/>
          </a:bodyPr>
          <a:lstStyle/>
          <a:p>
            <a:pPr>
              <a:buFont typeface="Arial" panose="020B0604020202020204" pitchFamily="34" charset="0"/>
              <a:buChar char="•"/>
            </a:pPr>
            <a:r>
              <a:rPr lang="en-US" sz="2300" dirty="0" smtClean="0"/>
              <a:t>Lack of technology integration. It takes more than just good assessment and tool demonstration to make technology an everyday tool in the classroom.</a:t>
            </a:r>
          </a:p>
          <a:p>
            <a:pPr>
              <a:buFont typeface="Arial" panose="020B0604020202020204" pitchFamily="34" charset="0"/>
              <a:buChar char="•"/>
            </a:pPr>
            <a:r>
              <a:rPr lang="en-US" sz="2300" dirty="0" smtClean="0"/>
              <a:t>This is not a natural outcome of a “one-student-at-a-time” system (where specialists typically work with the student until the student can manage his/her own technology).</a:t>
            </a:r>
          </a:p>
          <a:p>
            <a:pPr>
              <a:buFont typeface="Arial" panose="020B0604020202020204" pitchFamily="34" charset="0"/>
              <a:buChar char="•"/>
            </a:pPr>
            <a:r>
              <a:rPr lang="en-US" sz="2300" dirty="0" smtClean="0"/>
              <a:t>What we know from educational models for technology integration is that technology must be merged with the real content of the real classroom, and teachers and learners must “own” the tools.</a:t>
            </a:r>
          </a:p>
          <a:p>
            <a:pPr>
              <a:buFont typeface="Arial" panose="020B0604020202020204" pitchFamily="34" charset="0"/>
              <a:buChar char="•"/>
            </a:pPr>
            <a:r>
              <a:rPr lang="en-US" sz="2300" dirty="0" smtClean="0"/>
              <a:t>We also  need to think “bigger” than technology simply </a:t>
            </a:r>
            <a:r>
              <a:rPr lang="en-US" sz="2300" i="1" dirty="0" smtClean="0">
                <a:solidFill>
                  <a:schemeClr val="accent5">
                    <a:lumMod val="75000"/>
                  </a:schemeClr>
                </a:solidFill>
              </a:rPr>
              <a:t>enhancing</a:t>
            </a:r>
            <a:r>
              <a:rPr lang="en-US" sz="2300" dirty="0" smtClean="0"/>
              <a:t> how we teach or how students learn, to </a:t>
            </a:r>
            <a:r>
              <a:rPr lang="en-US" sz="2300" i="1" dirty="0" smtClean="0">
                <a:solidFill>
                  <a:schemeClr val="accent4">
                    <a:lumMod val="50000"/>
                  </a:schemeClr>
                </a:solidFill>
              </a:rPr>
              <a:t>transforming</a:t>
            </a:r>
            <a:r>
              <a:rPr lang="en-US" sz="2300" dirty="0" smtClean="0"/>
              <a:t> how we do things or doing things that have not been done before. </a:t>
            </a:r>
            <a:endParaRPr lang="en-US" sz="2300" dirty="0"/>
          </a:p>
        </p:txBody>
      </p:sp>
    </p:spTree>
    <p:extLst>
      <p:ext uri="{BB962C8B-B14F-4D97-AF65-F5344CB8AC3E}">
        <p14:creationId xmlns:p14="http://schemas.microsoft.com/office/powerpoint/2010/main" val="2395159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SAMR Model </a:t>
            </a:r>
            <a:r>
              <a:rPr lang="en-US" sz="2800" dirty="0" smtClean="0"/>
              <a:t>for enhancing technology integration</a:t>
            </a:r>
            <a:endParaRPr lang="en-US" dirty="0"/>
          </a:p>
        </p:txBody>
      </p:sp>
      <p:sp>
        <p:nvSpPr>
          <p:cNvPr id="4" name="TextBox 3"/>
          <p:cNvSpPr txBox="1"/>
          <p:nvPr/>
        </p:nvSpPr>
        <p:spPr>
          <a:xfrm>
            <a:off x="762000" y="839091"/>
            <a:ext cx="35814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Ruben R, Puentedura, Ph.D. </a:t>
            </a:r>
            <a:endParaRPr lang="en-US" dirty="0">
              <a:solidFill>
                <a:prstClr val="black"/>
              </a:solidFill>
              <a:latin typeface="Tw Cen MT"/>
              <a:ea typeface="+mn-ea"/>
              <a:cs typeface="+mn-cs"/>
            </a:endParaRPr>
          </a:p>
        </p:txBody>
      </p:sp>
      <p:graphicFrame>
        <p:nvGraphicFramePr>
          <p:cNvPr id="65" name="Diagram 64"/>
          <p:cNvGraphicFramePr/>
          <p:nvPr>
            <p:extLst>
              <p:ext uri="{D42A27DB-BD31-4B8C-83A1-F6EECF244321}">
                <p14:modId xmlns:p14="http://schemas.microsoft.com/office/powerpoint/2010/main" val="2115861887"/>
              </p:ext>
            </p:extLst>
          </p:nvPr>
        </p:nvGraphicFramePr>
        <p:xfrm>
          <a:off x="152400" y="1795294"/>
          <a:ext cx="8766243" cy="3111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TextBox 65"/>
          <p:cNvSpPr txBox="1"/>
          <p:nvPr/>
        </p:nvSpPr>
        <p:spPr>
          <a:xfrm>
            <a:off x="187694" y="4882221"/>
            <a:ext cx="1981200" cy="1754326"/>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Google platform utilized in the classroom as a </a:t>
            </a:r>
          </a:p>
          <a:p>
            <a:pPr fontAlgn="auto">
              <a:spcBef>
                <a:spcPts val="0"/>
              </a:spcBef>
              <a:spcAft>
                <a:spcPts val="0"/>
              </a:spcAft>
            </a:pPr>
            <a:r>
              <a:rPr lang="en-US" dirty="0">
                <a:solidFill>
                  <a:prstClr val="black"/>
                </a:solidFill>
                <a:latin typeface="Tw Cen MT"/>
                <a:ea typeface="+mn-ea"/>
                <a:cs typeface="+mn-cs"/>
              </a:rPr>
              <a:t>r</a:t>
            </a:r>
            <a:r>
              <a:rPr lang="en-US" dirty="0" smtClean="0">
                <a:solidFill>
                  <a:prstClr val="black"/>
                </a:solidFill>
                <a:latin typeface="Tw Cen MT"/>
                <a:ea typeface="+mn-ea"/>
                <a:cs typeface="+mn-cs"/>
              </a:rPr>
              <a:t>eplacement for paper and pencil tasks</a:t>
            </a:r>
            <a:endParaRPr lang="en-US" dirty="0">
              <a:solidFill>
                <a:prstClr val="black"/>
              </a:solidFill>
              <a:latin typeface="Tw Cen MT"/>
              <a:ea typeface="+mn-ea"/>
              <a:cs typeface="+mn-cs"/>
            </a:endParaRPr>
          </a:p>
        </p:txBody>
      </p:sp>
      <p:sp>
        <p:nvSpPr>
          <p:cNvPr id="67" name="TextBox 66"/>
          <p:cNvSpPr txBox="1"/>
          <p:nvPr/>
        </p:nvSpPr>
        <p:spPr>
          <a:xfrm>
            <a:off x="2362200" y="4882221"/>
            <a:ext cx="2149691" cy="1754326"/>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w Cen MT"/>
                <a:ea typeface="+mn-ea"/>
                <a:cs typeface="+mn-cs"/>
              </a:rPr>
              <a:t>Read &amp; Write for </a:t>
            </a:r>
          </a:p>
          <a:p>
            <a:pPr fontAlgn="auto">
              <a:spcBef>
                <a:spcPts val="0"/>
              </a:spcBef>
              <a:spcAft>
                <a:spcPts val="0"/>
              </a:spcAft>
            </a:pPr>
            <a:r>
              <a:rPr lang="en-US" dirty="0" smtClean="0">
                <a:solidFill>
                  <a:prstClr val="black"/>
                </a:solidFill>
                <a:latin typeface="Tw Cen MT"/>
                <a:ea typeface="+mn-ea"/>
                <a:cs typeface="+mn-cs"/>
              </a:rPr>
              <a:t>Google Chrome</a:t>
            </a:r>
          </a:p>
          <a:p>
            <a:pPr fontAlgn="auto">
              <a:spcBef>
                <a:spcPts val="0"/>
              </a:spcBef>
              <a:spcAft>
                <a:spcPts val="0"/>
              </a:spcAft>
            </a:pPr>
            <a:r>
              <a:rPr lang="en-US" dirty="0">
                <a:solidFill>
                  <a:prstClr val="black"/>
                </a:solidFill>
                <a:latin typeface="Tw Cen MT"/>
                <a:ea typeface="+mn-ea"/>
                <a:cs typeface="+mn-cs"/>
              </a:rPr>
              <a:t>f</a:t>
            </a:r>
            <a:r>
              <a:rPr lang="en-US" dirty="0" smtClean="0">
                <a:solidFill>
                  <a:prstClr val="black"/>
                </a:solidFill>
                <a:latin typeface="Tw Cen MT"/>
                <a:ea typeface="+mn-ea"/>
                <a:cs typeface="+mn-cs"/>
              </a:rPr>
              <a:t>eatures utilized for</a:t>
            </a:r>
          </a:p>
          <a:p>
            <a:pPr fontAlgn="auto">
              <a:spcBef>
                <a:spcPts val="0"/>
              </a:spcBef>
              <a:spcAft>
                <a:spcPts val="0"/>
              </a:spcAft>
            </a:pPr>
            <a:r>
              <a:rPr lang="en-US" dirty="0">
                <a:solidFill>
                  <a:prstClr val="black"/>
                </a:solidFill>
                <a:latin typeface="Tw Cen MT"/>
                <a:ea typeface="+mn-ea"/>
                <a:cs typeface="+mn-cs"/>
              </a:rPr>
              <a:t>a</a:t>
            </a:r>
            <a:r>
              <a:rPr lang="en-US" dirty="0" smtClean="0">
                <a:solidFill>
                  <a:prstClr val="black"/>
                </a:solidFill>
                <a:latin typeface="Tw Cen MT"/>
                <a:ea typeface="+mn-ea"/>
                <a:cs typeface="+mn-cs"/>
              </a:rPr>
              <a:t> struggling student,</a:t>
            </a:r>
          </a:p>
          <a:p>
            <a:pPr fontAlgn="auto">
              <a:spcBef>
                <a:spcPts val="0"/>
              </a:spcBef>
              <a:spcAft>
                <a:spcPts val="0"/>
              </a:spcAft>
            </a:pPr>
            <a:r>
              <a:rPr lang="en-US" dirty="0">
                <a:solidFill>
                  <a:prstClr val="black"/>
                </a:solidFill>
                <a:latin typeface="Tw Cen MT"/>
                <a:ea typeface="+mn-ea"/>
                <a:cs typeface="+mn-cs"/>
              </a:rPr>
              <a:t>e</a:t>
            </a:r>
            <a:r>
              <a:rPr lang="en-US" dirty="0" smtClean="0">
                <a:solidFill>
                  <a:prstClr val="black"/>
                </a:solidFill>
                <a:latin typeface="Tw Cen MT"/>
                <a:ea typeface="+mn-ea"/>
                <a:cs typeface="+mn-cs"/>
              </a:rPr>
              <a:t>.g. word prediction, </a:t>
            </a:r>
          </a:p>
          <a:p>
            <a:pPr fontAlgn="auto">
              <a:spcBef>
                <a:spcPts val="0"/>
              </a:spcBef>
              <a:spcAft>
                <a:spcPts val="0"/>
              </a:spcAft>
            </a:pPr>
            <a:r>
              <a:rPr lang="en-US" dirty="0">
                <a:solidFill>
                  <a:prstClr val="black"/>
                </a:solidFill>
                <a:latin typeface="Tw Cen MT"/>
                <a:ea typeface="+mn-ea"/>
                <a:cs typeface="+mn-cs"/>
              </a:rPr>
              <a:t>h</a:t>
            </a:r>
            <a:r>
              <a:rPr lang="en-US" dirty="0" smtClean="0">
                <a:solidFill>
                  <a:prstClr val="black"/>
                </a:solidFill>
                <a:latin typeface="Tw Cen MT"/>
                <a:ea typeface="+mn-ea"/>
                <a:cs typeface="+mn-cs"/>
              </a:rPr>
              <a:t>ighlighting tools</a:t>
            </a:r>
            <a:endParaRPr lang="en-US" dirty="0">
              <a:solidFill>
                <a:prstClr val="black"/>
              </a:solidFill>
              <a:latin typeface="Tw Cen MT"/>
              <a:ea typeface="+mn-ea"/>
              <a:cs typeface="+mn-cs"/>
            </a:endParaRPr>
          </a:p>
        </p:txBody>
      </p:sp>
      <p:sp>
        <p:nvSpPr>
          <p:cNvPr id="68" name="TextBox 67"/>
          <p:cNvSpPr txBox="1"/>
          <p:nvPr/>
        </p:nvSpPr>
        <p:spPr>
          <a:xfrm>
            <a:off x="4650632" y="4882221"/>
            <a:ext cx="2173993" cy="1200329"/>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w Cen MT"/>
                <a:ea typeface="+mn-ea"/>
                <a:cs typeface="+mn-cs"/>
              </a:rPr>
              <a:t>Students utilize </a:t>
            </a:r>
          </a:p>
          <a:p>
            <a:pPr fontAlgn="auto">
              <a:spcBef>
                <a:spcPts val="0"/>
              </a:spcBef>
              <a:spcAft>
                <a:spcPts val="0"/>
              </a:spcAft>
            </a:pPr>
            <a:r>
              <a:rPr lang="en-US" dirty="0" smtClean="0">
                <a:solidFill>
                  <a:prstClr val="black"/>
                </a:solidFill>
                <a:latin typeface="Tw Cen MT"/>
                <a:ea typeface="+mn-ea"/>
                <a:cs typeface="+mn-cs"/>
              </a:rPr>
              <a:t>Google Docs to share</a:t>
            </a:r>
          </a:p>
          <a:p>
            <a:pPr fontAlgn="auto">
              <a:spcBef>
                <a:spcPts val="0"/>
              </a:spcBef>
              <a:spcAft>
                <a:spcPts val="0"/>
              </a:spcAft>
            </a:pPr>
            <a:r>
              <a:rPr lang="en-US" dirty="0">
                <a:solidFill>
                  <a:prstClr val="black"/>
                </a:solidFill>
                <a:latin typeface="Tw Cen MT"/>
                <a:ea typeface="+mn-ea"/>
                <a:cs typeface="+mn-cs"/>
              </a:rPr>
              <a:t>a</a:t>
            </a:r>
            <a:r>
              <a:rPr lang="en-US" dirty="0" smtClean="0">
                <a:solidFill>
                  <a:prstClr val="black"/>
                </a:solidFill>
                <a:latin typeface="Tw Cen MT"/>
                <a:ea typeface="+mn-ea"/>
                <a:cs typeface="+mn-cs"/>
              </a:rPr>
              <a:t>nd collaborate on </a:t>
            </a:r>
          </a:p>
          <a:p>
            <a:pPr fontAlgn="auto">
              <a:spcBef>
                <a:spcPts val="0"/>
              </a:spcBef>
              <a:spcAft>
                <a:spcPts val="0"/>
              </a:spcAft>
            </a:pPr>
            <a:r>
              <a:rPr lang="en-US" dirty="0" smtClean="0">
                <a:solidFill>
                  <a:prstClr val="black"/>
                </a:solidFill>
                <a:latin typeface="Tw Cen MT"/>
                <a:ea typeface="+mn-ea"/>
                <a:cs typeface="+mn-cs"/>
              </a:rPr>
              <a:t>projects</a:t>
            </a:r>
            <a:endParaRPr lang="en-US" dirty="0">
              <a:solidFill>
                <a:prstClr val="black"/>
              </a:solidFill>
              <a:latin typeface="Tw Cen MT"/>
              <a:ea typeface="+mn-ea"/>
              <a:cs typeface="+mn-cs"/>
            </a:endParaRPr>
          </a:p>
        </p:txBody>
      </p:sp>
      <p:sp>
        <p:nvSpPr>
          <p:cNvPr id="69" name="TextBox 68"/>
          <p:cNvSpPr txBox="1"/>
          <p:nvPr/>
        </p:nvSpPr>
        <p:spPr>
          <a:xfrm>
            <a:off x="6963366" y="4882221"/>
            <a:ext cx="2220480" cy="1754326"/>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w Cen MT"/>
                <a:ea typeface="+mn-ea"/>
                <a:cs typeface="+mn-cs"/>
              </a:rPr>
              <a:t>Class creates a </a:t>
            </a:r>
          </a:p>
          <a:p>
            <a:pPr fontAlgn="auto">
              <a:spcBef>
                <a:spcPts val="0"/>
              </a:spcBef>
              <a:spcAft>
                <a:spcPts val="0"/>
              </a:spcAft>
            </a:pPr>
            <a:r>
              <a:rPr lang="en-US" dirty="0" smtClean="0">
                <a:solidFill>
                  <a:prstClr val="black"/>
                </a:solidFill>
                <a:latin typeface="Tw Cen MT"/>
                <a:ea typeface="+mn-ea"/>
                <a:cs typeface="+mn-cs"/>
              </a:rPr>
              <a:t>Blog to comment</a:t>
            </a:r>
          </a:p>
          <a:p>
            <a:pPr fontAlgn="auto">
              <a:spcBef>
                <a:spcPts val="0"/>
              </a:spcBef>
              <a:spcAft>
                <a:spcPts val="0"/>
              </a:spcAft>
            </a:pPr>
            <a:r>
              <a:rPr lang="en-US" dirty="0" smtClean="0">
                <a:solidFill>
                  <a:prstClr val="black"/>
                </a:solidFill>
                <a:latin typeface="Tw Cen MT"/>
                <a:ea typeface="+mn-ea"/>
                <a:cs typeface="+mn-cs"/>
              </a:rPr>
              <a:t>and dialogue with</a:t>
            </a:r>
          </a:p>
          <a:p>
            <a:pPr fontAlgn="auto">
              <a:spcBef>
                <a:spcPts val="0"/>
              </a:spcBef>
              <a:spcAft>
                <a:spcPts val="0"/>
              </a:spcAft>
            </a:pPr>
            <a:r>
              <a:rPr lang="en-US" dirty="0" smtClean="0">
                <a:solidFill>
                  <a:prstClr val="black"/>
                </a:solidFill>
                <a:latin typeface="Tw Cen MT"/>
                <a:ea typeface="+mn-ea"/>
                <a:cs typeface="+mn-cs"/>
              </a:rPr>
              <a:t>other students outside </a:t>
            </a:r>
          </a:p>
          <a:p>
            <a:pPr fontAlgn="auto">
              <a:spcBef>
                <a:spcPts val="0"/>
              </a:spcBef>
              <a:spcAft>
                <a:spcPts val="0"/>
              </a:spcAft>
            </a:pPr>
            <a:r>
              <a:rPr lang="en-US" dirty="0">
                <a:solidFill>
                  <a:prstClr val="black"/>
                </a:solidFill>
                <a:latin typeface="Tw Cen MT"/>
                <a:ea typeface="+mn-ea"/>
                <a:cs typeface="+mn-cs"/>
              </a:rPr>
              <a:t>o</a:t>
            </a:r>
            <a:r>
              <a:rPr lang="en-US" dirty="0" smtClean="0">
                <a:solidFill>
                  <a:prstClr val="black"/>
                </a:solidFill>
                <a:latin typeface="Tw Cen MT"/>
                <a:ea typeface="+mn-ea"/>
                <a:cs typeface="+mn-cs"/>
              </a:rPr>
              <a:t>f the region working</a:t>
            </a:r>
          </a:p>
          <a:p>
            <a:pPr fontAlgn="auto">
              <a:spcBef>
                <a:spcPts val="0"/>
              </a:spcBef>
              <a:spcAft>
                <a:spcPts val="0"/>
              </a:spcAft>
            </a:pPr>
            <a:r>
              <a:rPr lang="en-US" dirty="0">
                <a:solidFill>
                  <a:prstClr val="black"/>
                </a:solidFill>
                <a:latin typeface="Tw Cen MT"/>
                <a:ea typeface="+mn-ea"/>
                <a:cs typeface="+mn-cs"/>
              </a:rPr>
              <a:t>o</a:t>
            </a:r>
            <a:r>
              <a:rPr lang="en-US" dirty="0" smtClean="0">
                <a:solidFill>
                  <a:prstClr val="black"/>
                </a:solidFill>
                <a:latin typeface="Tw Cen MT"/>
                <a:ea typeface="+mn-ea"/>
                <a:cs typeface="+mn-cs"/>
              </a:rPr>
              <a:t>n the same unit. </a:t>
            </a:r>
          </a:p>
        </p:txBody>
      </p:sp>
      <p:cxnSp>
        <p:nvCxnSpPr>
          <p:cNvPr id="71" name="Straight Connector 70"/>
          <p:cNvCxnSpPr/>
          <p:nvPr/>
        </p:nvCxnSpPr>
        <p:spPr>
          <a:xfrm>
            <a:off x="4511891" y="1447800"/>
            <a:ext cx="0" cy="5188747"/>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14400" y="1643390"/>
            <a:ext cx="2819400" cy="523220"/>
          </a:xfrm>
          <a:prstGeom prst="rect">
            <a:avLst/>
          </a:prstGeom>
          <a:noFill/>
        </p:spPr>
        <p:txBody>
          <a:bodyPr wrap="square" rtlCol="0">
            <a:spAutoFit/>
          </a:bodyPr>
          <a:lstStyle/>
          <a:p>
            <a:pPr fontAlgn="auto">
              <a:spcBef>
                <a:spcPts val="0"/>
              </a:spcBef>
              <a:spcAft>
                <a:spcPts val="0"/>
              </a:spcAft>
            </a:pPr>
            <a:r>
              <a:rPr lang="en-US" sz="2800" i="1" dirty="0" smtClean="0">
                <a:solidFill>
                  <a:prstClr val="black"/>
                </a:solidFill>
                <a:latin typeface="Tw Cen MT"/>
                <a:ea typeface="+mn-ea"/>
                <a:cs typeface="+mn-cs"/>
              </a:rPr>
              <a:t>Enhancement</a:t>
            </a:r>
            <a:endParaRPr lang="en-US" sz="2800" i="1" dirty="0">
              <a:solidFill>
                <a:prstClr val="black"/>
              </a:solidFill>
              <a:latin typeface="Tw Cen MT"/>
              <a:ea typeface="+mn-ea"/>
              <a:cs typeface="+mn-cs"/>
            </a:endParaRPr>
          </a:p>
        </p:txBody>
      </p:sp>
      <p:sp>
        <p:nvSpPr>
          <p:cNvPr id="73" name="TextBox 72"/>
          <p:cNvSpPr txBox="1"/>
          <p:nvPr/>
        </p:nvSpPr>
        <p:spPr>
          <a:xfrm>
            <a:off x="5257800" y="1643390"/>
            <a:ext cx="2789804" cy="523220"/>
          </a:xfrm>
          <a:prstGeom prst="rect">
            <a:avLst/>
          </a:prstGeom>
          <a:noFill/>
        </p:spPr>
        <p:txBody>
          <a:bodyPr wrap="square" rtlCol="0">
            <a:spAutoFit/>
          </a:bodyPr>
          <a:lstStyle/>
          <a:p>
            <a:pPr fontAlgn="auto">
              <a:spcBef>
                <a:spcPts val="0"/>
              </a:spcBef>
              <a:spcAft>
                <a:spcPts val="0"/>
              </a:spcAft>
            </a:pPr>
            <a:r>
              <a:rPr lang="en-US" sz="2800" i="1" dirty="0" smtClean="0">
                <a:solidFill>
                  <a:prstClr val="black"/>
                </a:solidFill>
                <a:latin typeface="Tw Cen MT"/>
                <a:ea typeface="+mn-ea"/>
                <a:cs typeface="+mn-cs"/>
              </a:rPr>
              <a:t>Transformation</a:t>
            </a:r>
            <a:endParaRPr lang="en-US" sz="2800" i="1" dirty="0">
              <a:solidFill>
                <a:prstClr val="black"/>
              </a:solidFill>
              <a:latin typeface="Tw Cen MT"/>
              <a:ea typeface="+mn-ea"/>
              <a:cs typeface="+mn-cs"/>
            </a:endParaRPr>
          </a:p>
        </p:txBody>
      </p:sp>
      <p:cxnSp>
        <p:nvCxnSpPr>
          <p:cNvPr id="76" name="Curved Connector 75"/>
          <p:cNvCxnSpPr/>
          <p:nvPr/>
        </p:nvCxnSpPr>
        <p:spPr>
          <a:xfrm rot="16200000" flipV="1">
            <a:off x="3743366" y="1871822"/>
            <a:ext cx="498715" cy="265109"/>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79" name="TextBox 78"/>
          <p:cNvSpPr txBox="1"/>
          <p:nvPr/>
        </p:nvSpPr>
        <p:spPr>
          <a:xfrm>
            <a:off x="3309846" y="1236917"/>
            <a:ext cx="1110231" cy="521731"/>
          </a:xfrm>
          <a:prstGeom prst="rect">
            <a:avLst/>
          </a:prstGeom>
          <a:noFill/>
        </p:spPr>
        <p:txBody>
          <a:bodyPr wrap="square" rtlCol="0">
            <a:spAutoFit/>
          </a:bodyPr>
          <a:lstStyle/>
          <a:p>
            <a:pPr fontAlgn="auto">
              <a:spcBef>
                <a:spcPts val="0"/>
              </a:spcBef>
              <a:spcAft>
                <a:spcPts val="0"/>
              </a:spcAft>
            </a:pPr>
            <a:r>
              <a:rPr lang="en-US" sz="1400" b="1" dirty="0" smtClean="0">
                <a:solidFill>
                  <a:prstClr val="black"/>
                </a:solidFill>
                <a:latin typeface="Tw Cen MT"/>
                <a:ea typeface="+mn-ea"/>
                <a:cs typeface="+mn-cs"/>
              </a:rPr>
              <a:t>Assistive Technology</a:t>
            </a:r>
            <a:endParaRPr lang="en-US" sz="1400" b="1" dirty="0">
              <a:solidFill>
                <a:prstClr val="black"/>
              </a:solidFill>
              <a:latin typeface="Tw Cen MT"/>
              <a:ea typeface="+mn-ea"/>
              <a:cs typeface="+mn-cs"/>
            </a:endParaRPr>
          </a:p>
        </p:txBody>
      </p:sp>
    </p:spTree>
    <p:extLst>
      <p:ext uri="{BB962C8B-B14F-4D97-AF65-F5344CB8AC3E}">
        <p14:creationId xmlns:p14="http://schemas.microsoft.com/office/powerpoint/2010/main" val="2897239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27" y="228600"/>
            <a:ext cx="8895173" cy="990600"/>
          </a:xfrm>
        </p:spPr>
        <p:txBody>
          <a:bodyPr>
            <a:noAutofit/>
          </a:bodyPr>
          <a:lstStyle/>
          <a:p>
            <a:r>
              <a:rPr lang="en-US" sz="3200" dirty="0" smtClean="0"/>
              <a:t>What might a </a:t>
            </a:r>
            <a:r>
              <a:rPr lang="en-US" sz="3200" dirty="0"/>
              <a:t>m</a:t>
            </a:r>
            <a:r>
              <a:rPr lang="en-US" sz="3200" dirty="0" smtClean="0"/>
              <a:t>ultitiered system of support look like to address the needs of ALL students? </a:t>
            </a:r>
            <a:endParaRPr lang="en-US" sz="3200" dirty="0"/>
          </a:p>
        </p:txBody>
      </p:sp>
      <p:graphicFrame>
        <p:nvGraphicFramePr>
          <p:cNvPr id="4" name="Diagram 3"/>
          <p:cNvGraphicFramePr/>
          <p:nvPr>
            <p:extLst>
              <p:ext uri="{D42A27DB-BD31-4B8C-83A1-F6EECF244321}">
                <p14:modId xmlns:p14="http://schemas.microsoft.com/office/powerpoint/2010/main" val="2806062086"/>
              </p:ext>
            </p:extLst>
          </p:nvPr>
        </p:nvGraphicFramePr>
        <p:xfrm>
          <a:off x="22860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5943600" y="2666999"/>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62800" y="1651337"/>
            <a:ext cx="1600200" cy="2031325"/>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AT</a:t>
            </a:r>
            <a:r>
              <a:rPr lang="en-US" dirty="0">
                <a:solidFill>
                  <a:prstClr val="black"/>
                </a:solidFill>
                <a:latin typeface="Tw Cen MT"/>
                <a:ea typeface="+mn-ea"/>
                <a:cs typeface="+mn-cs"/>
              </a:rPr>
              <a:t> </a:t>
            </a:r>
            <a:r>
              <a:rPr lang="en-US" dirty="0" smtClean="0">
                <a:solidFill>
                  <a:prstClr val="black"/>
                </a:solidFill>
                <a:latin typeface="Tw Cen MT"/>
                <a:ea typeface="+mn-ea"/>
                <a:cs typeface="+mn-cs"/>
              </a:rPr>
              <a:t>assessment &amp; services for low incidence or high need (e.g. AAC device users) students</a:t>
            </a:r>
            <a:endParaRPr lang="en-US" dirty="0">
              <a:solidFill>
                <a:prstClr val="black"/>
              </a:solidFill>
              <a:latin typeface="Tw Cen MT"/>
              <a:ea typeface="+mn-ea"/>
              <a:cs typeface="+mn-cs"/>
            </a:endParaRPr>
          </a:p>
        </p:txBody>
      </p:sp>
      <p:cxnSp>
        <p:nvCxnSpPr>
          <p:cNvPr id="10" name="Elbow Connector 9"/>
          <p:cNvCxnSpPr/>
          <p:nvPr/>
        </p:nvCxnSpPr>
        <p:spPr>
          <a:xfrm rot="10800000" flipV="1">
            <a:off x="1981200" y="3733800"/>
            <a:ext cx="18288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a:off x="1981202" y="4953000"/>
            <a:ext cx="1828799"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2627" y="2743200"/>
            <a:ext cx="2397945" cy="341632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Capacity building model, where AT staff support school or site staff or teams in identifying universal tools and</a:t>
            </a:r>
          </a:p>
          <a:p>
            <a:pPr fontAlgn="auto">
              <a:spcBef>
                <a:spcPts val="0"/>
              </a:spcBef>
              <a:spcAft>
                <a:spcPts val="0"/>
              </a:spcAft>
            </a:pPr>
            <a:r>
              <a:rPr lang="en-US" dirty="0">
                <a:solidFill>
                  <a:prstClr val="black"/>
                </a:solidFill>
                <a:latin typeface="Tw Cen MT"/>
                <a:ea typeface="+mn-ea"/>
                <a:cs typeface="+mn-cs"/>
              </a:rPr>
              <a:t>d</a:t>
            </a:r>
            <a:r>
              <a:rPr lang="en-US" dirty="0" smtClean="0">
                <a:solidFill>
                  <a:prstClr val="black"/>
                </a:solidFill>
                <a:latin typeface="Tw Cen MT"/>
                <a:ea typeface="+mn-ea"/>
                <a:cs typeface="+mn-cs"/>
              </a:rPr>
              <a:t>esignated supports, and in </a:t>
            </a:r>
          </a:p>
          <a:p>
            <a:pPr fontAlgn="auto">
              <a:spcBef>
                <a:spcPts val="0"/>
              </a:spcBef>
              <a:spcAft>
                <a:spcPts val="0"/>
              </a:spcAft>
            </a:pPr>
            <a:r>
              <a:rPr lang="en-US" dirty="0" smtClean="0">
                <a:solidFill>
                  <a:prstClr val="black"/>
                </a:solidFill>
                <a:latin typeface="Tw Cen MT"/>
                <a:ea typeface="+mn-ea"/>
                <a:cs typeface="+mn-cs"/>
              </a:rPr>
              <a:t>implementing in </a:t>
            </a:r>
          </a:p>
          <a:p>
            <a:pPr fontAlgn="auto">
              <a:spcBef>
                <a:spcPts val="0"/>
              </a:spcBef>
              <a:spcAft>
                <a:spcPts val="0"/>
              </a:spcAft>
            </a:pPr>
            <a:r>
              <a:rPr lang="en-US" dirty="0">
                <a:solidFill>
                  <a:prstClr val="black"/>
                </a:solidFill>
                <a:latin typeface="Tw Cen MT"/>
                <a:ea typeface="+mn-ea"/>
                <a:cs typeface="+mn-cs"/>
              </a:rPr>
              <a:t>i</a:t>
            </a:r>
            <a:r>
              <a:rPr lang="en-US" dirty="0" smtClean="0">
                <a:solidFill>
                  <a:prstClr val="black"/>
                </a:solidFill>
                <a:latin typeface="Tw Cen MT"/>
                <a:ea typeface="+mn-ea"/>
                <a:cs typeface="+mn-cs"/>
              </a:rPr>
              <a:t>nstructional settings and </a:t>
            </a:r>
          </a:p>
          <a:p>
            <a:pPr fontAlgn="auto">
              <a:spcBef>
                <a:spcPts val="0"/>
              </a:spcBef>
              <a:spcAft>
                <a:spcPts val="0"/>
              </a:spcAft>
            </a:pPr>
            <a:r>
              <a:rPr lang="en-US" dirty="0">
                <a:solidFill>
                  <a:prstClr val="black"/>
                </a:solidFill>
                <a:latin typeface="Tw Cen MT"/>
                <a:ea typeface="+mn-ea"/>
                <a:cs typeface="+mn-cs"/>
              </a:rPr>
              <a:t>c</a:t>
            </a:r>
            <a:r>
              <a:rPr lang="en-US" dirty="0" smtClean="0">
                <a:solidFill>
                  <a:prstClr val="black"/>
                </a:solidFill>
                <a:latin typeface="Tw Cen MT"/>
                <a:ea typeface="+mn-ea"/>
                <a:cs typeface="+mn-cs"/>
              </a:rPr>
              <a:t>lassroom assessments</a:t>
            </a:r>
          </a:p>
          <a:p>
            <a:pPr fontAlgn="auto">
              <a:spcBef>
                <a:spcPts val="0"/>
              </a:spcBef>
              <a:spcAft>
                <a:spcPts val="0"/>
              </a:spcAft>
            </a:pPr>
            <a:endParaRPr lang="en-US" dirty="0" smtClean="0">
              <a:solidFill>
                <a:prstClr val="black"/>
              </a:solidFill>
              <a:latin typeface="Tw Cen MT"/>
              <a:ea typeface="+mn-ea"/>
              <a:cs typeface="+mn-cs"/>
            </a:endParaRPr>
          </a:p>
        </p:txBody>
      </p:sp>
    </p:spTree>
    <p:extLst>
      <p:ext uri="{BB962C8B-B14F-4D97-AF65-F5344CB8AC3E}">
        <p14:creationId xmlns:p14="http://schemas.microsoft.com/office/powerpoint/2010/main" val="1570125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of the challenges to consider?</a:t>
            </a:r>
            <a:endParaRPr lang="en-US" dirty="0"/>
          </a:p>
        </p:txBody>
      </p:sp>
      <p:sp>
        <p:nvSpPr>
          <p:cNvPr id="5" name="TextBox 4"/>
          <p:cNvSpPr txBox="1"/>
          <p:nvPr/>
        </p:nvSpPr>
        <p:spPr>
          <a:xfrm>
            <a:off x="304800" y="1600200"/>
            <a:ext cx="8610600" cy="5078313"/>
          </a:xfrm>
          <a:prstGeom prst="rect">
            <a:avLst/>
          </a:prstGeom>
          <a:solidFill>
            <a:schemeClr val="accent5">
              <a:lumMod val="20000"/>
              <a:lumOff val="80000"/>
            </a:schemeClr>
          </a:solid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This MUST be a collaborative process between general and special education, yet most of our program development and training efforts focus on one or the other. This requires support from LEA (special education leadership, educational services or curriculum leadership, technology leadership, etc.) and site-level administration (e.g. principals, department leaders) in both building a model, budgeting and procuring resources, setting up and supporting staff development, and allocating time to site-based “UDL leaders”.</a:t>
            </a:r>
          </a:p>
          <a:p>
            <a:pPr fontAlgn="auto">
              <a:spcBef>
                <a:spcPts val="0"/>
              </a:spcBef>
              <a:spcAft>
                <a:spcPts val="0"/>
              </a:spcAft>
            </a:pPr>
            <a:endParaRPr lang="en-US" dirty="0" smtClean="0">
              <a:solidFill>
                <a:prstClr val="black"/>
              </a:solidFill>
              <a:latin typeface="Tw Cen MT"/>
              <a:ea typeface="+mn-ea"/>
              <a:cs typeface="+mn-cs"/>
            </a:endParaRPr>
          </a:p>
          <a:p>
            <a:pPr marL="285750"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We have a wide range of knowledge of and experience/ability in implementing UDL for instructional planning across our teaching workforce. We also have a wide range of knowledge of and experience/ability in implementing AT across our special education workforce. </a:t>
            </a:r>
          </a:p>
          <a:p>
            <a:pPr fontAlgn="auto">
              <a:spcBef>
                <a:spcPts val="0"/>
              </a:spcBef>
              <a:spcAft>
                <a:spcPts val="0"/>
              </a:spcAft>
            </a:pPr>
            <a:endParaRPr lang="en-US" dirty="0">
              <a:solidFill>
                <a:prstClr val="black"/>
              </a:solidFill>
              <a:latin typeface="Tw Cen MT"/>
              <a:ea typeface="+mn-ea"/>
              <a:cs typeface="+mn-cs"/>
            </a:endParaRPr>
          </a:p>
          <a:p>
            <a:pPr marL="285750"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We have varied technology platforms being utilized in different LEAs and/or school sites. </a:t>
            </a:r>
          </a:p>
          <a:p>
            <a:pPr marL="285750" indent="-285750" fontAlgn="auto">
              <a:spcBef>
                <a:spcPts val="0"/>
              </a:spcBef>
              <a:spcAft>
                <a:spcPts val="0"/>
              </a:spcAft>
              <a:buFont typeface="Arial" panose="020B0604020202020204" pitchFamily="34" charset="0"/>
              <a:buChar char="•"/>
            </a:pPr>
            <a:endParaRPr lang="en-US" dirty="0">
              <a:solidFill>
                <a:prstClr val="black"/>
              </a:solidFill>
              <a:latin typeface="Tw Cen MT"/>
              <a:ea typeface="+mn-ea"/>
              <a:cs typeface="+mn-cs"/>
            </a:endParaRPr>
          </a:p>
          <a:p>
            <a:pPr marL="285750"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We have LEAs who are focused on numerous initiatives (e.g. rolling out the CCSS…the content of the standards and the depth of knowledge components; school-wide positive behavior interventions and supports). </a:t>
            </a:r>
          </a:p>
          <a:p>
            <a:pPr marL="285750" indent="-285750" fontAlgn="auto">
              <a:spcBef>
                <a:spcPts val="0"/>
              </a:spcBef>
              <a:spcAft>
                <a:spcPts val="0"/>
              </a:spcAft>
              <a:buFont typeface="Arial" panose="020B0604020202020204" pitchFamily="34" charset="0"/>
              <a:buChar char="•"/>
            </a:pPr>
            <a:endParaRPr lang="en-US" dirty="0" smtClean="0">
              <a:solidFill>
                <a:prstClr val="black"/>
              </a:solidFill>
              <a:latin typeface="Tw Cen MT"/>
              <a:ea typeface="+mn-ea"/>
              <a:cs typeface="+mn-cs"/>
            </a:endParaRPr>
          </a:p>
        </p:txBody>
      </p:sp>
    </p:spTree>
    <p:extLst>
      <p:ext uri="{BB962C8B-B14F-4D97-AF65-F5344CB8AC3E}">
        <p14:creationId xmlns:p14="http://schemas.microsoft.com/office/powerpoint/2010/main" val="333032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990600"/>
          </a:xfrm>
        </p:spPr>
        <p:txBody>
          <a:bodyPr>
            <a:noAutofit/>
          </a:bodyPr>
          <a:lstStyle/>
          <a:p>
            <a:r>
              <a:rPr lang="en-US" sz="3200" dirty="0" smtClean="0"/>
              <a:t>Some strategies to consider: </a:t>
            </a:r>
            <a:br>
              <a:rPr lang="en-US" sz="3200" dirty="0" smtClean="0"/>
            </a:br>
            <a:r>
              <a:rPr lang="en-US" sz="3200" dirty="0" smtClean="0"/>
              <a:t># 1 – Identify the </a:t>
            </a:r>
            <a:r>
              <a:rPr lang="en-US" sz="3200" i="1" dirty="0" smtClean="0"/>
              <a:t>essential</a:t>
            </a:r>
            <a:r>
              <a:rPr lang="en-US" sz="3200" dirty="0" smtClean="0"/>
              <a:t> tools and supports</a:t>
            </a:r>
            <a:endParaRPr lang="en-US" sz="3200" dirty="0"/>
          </a:p>
        </p:txBody>
      </p:sp>
      <p:sp>
        <p:nvSpPr>
          <p:cNvPr id="4" name="TextBox 3"/>
          <p:cNvSpPr txBox="1"/>
          <p:nvPr/>
        </p:nvSpPr>
        <p:spPr>
          <a:xfrm>
            <a:off x="517187" y="1676401"/>
            <a:ext cx="8093413" cy="4524315"/>
          </a:xfrm>
          <a:prstGeom prst="rect">
            <a:avLst/>
          </a:prstGeom>
          <a:solidFill>
            <a:schemeClr val="accent1">
              <a:lumMod val="20000"/>
              <a:lumOff val="80000"/>
            </a:schemeClr>
          </a:solidFill>
        </p:spPr>
        <p:txBody>
          <a:bodyPr wrap="square" rtlCol="0">
            <a:spAutoFit/>
          </a:bodyPr>
          <a:lstStyle/>
          <a:p>
            <a:pPr fontAlgn="auto">
              <a:spcBef>
                <a:spcPts val="0"/>
              </a:spcBef>
              <a:spcAft>
                <a:spcPts val="0"/>
              </a:spcAft>
            </a:pPr>
            <a:r>
              <a:rPr lang="en-US" dirty="0" smtClean="0">
                <a:solidFill>
                  <a:prstClr val="black"/>
                </a:solidFill>
                <a:latin typeface="Tw Cen MT"/>
                <a:ea typeface="+mn-ea"/>
                <a:cs typeface="+mn-cs"/>
              </a:rPr>
              <a:t>Customize a “UDL Toolkit” to enable each site UDL leader to develop a working knowledge of and to quickly define the resources needed to meet the needs of the majority of students at that site (high incidence special education students, English Language learners, struggling learners).</a:t>
            </a:r>
          </a:p>
          <a:p>
            <a:pPr fontAlgn="auto">
              <a:spcBef>
                <a:spcPts val="0"/>
              </a:spcBef>
              <a:spcAft>
                <a:spcPts val="0"/>
              </a:spcAft>
            </a:pPr>
            <a:endParaRPr lang="en-US" dirty="0" smtClean="0">
              <a:solidFill>
                <a:prstClr val="black"/>
              </a:solidFill>
              <a:latin typeface="Tw Cen MT"/>
              <a:ea typeface="+mn-ea"/>
              <a:cs typeface="+mn-cs"/>
            </a:endParaRPr>
          </a:p>
          <a:p>
            <a:pPr marL="742950" lvl="1" indent="-285750" fontAlgn="auto">
              <a:spcBef>
                <a:spcPts val="0"/>
              </a:spcBef>
              <a:spcAft>
                <a:spcPts val="0"/>
              </a:spcAft>
              <a:buFont typeface="Wingdings" panose="05000000000000000000" pitchFamily="2" charset="2"/>
              <a:buChar char="ü"/>
            </a:pPr>
            <a:r>
              <a:rPr lang="en-US" dirty="0" smtClean="0">
                <a:solidFill>
                  <a:prstClr val="black"/>
                </a:solidFill>
                <a:latin typeface="Tw Cen MT"/>
                <a:ea typeface="+mn-ea"/>
                <a:cs typeface="+mn-cs"/>
              </a:rPr>
              <a:t>Narrow the “areas of need” (e.g. reading, writing, speaking and listening, math, executive function) that align with implementation of the Common Core State Standards. The field of AT as a whole is more broad with supports encompassing needs across a wider spectrum. We don’t expect our site UDL leaders to have a broad knowledge of all areas and all tools like an AT Specialist would need. </a:t>
            </a:r>
          </a:p>
          <a:p>
            <a:pPr lvl="1" fontAlgn="auto">
              <a:spcBef>
                <a:spcPts val="0"/>
              </a:spcBef>
              <a:spcAft>
                <a:spcPts val="0"/>
              </a:spcAft>
            </a:pPr>
            <a:endParaRPr lang="en-US" dirty="0" smtClean="0">
              <a:solidFill>
                <a:prstClr val="black"/>
              </a:solidFill>
              <a:latin typeface="Tw Cen MT"/>
              <a:ea typeface="+mn-ea"/>
              <a:cs typeface="+mn-cs"/>
            </a:endParaRPr>
          </a:p>
          <a:p>
            <a:pPr marL="742950" lvl="1" indent="-285750" fontAlgn="auto">
              <a:spcBef>
                <a:spcPts val="0"/>
              </a:spcBef>
              <a:spcAft>
                <a:spcPts val="0"/>
              </a:spcAft>
              <a:buFont typeface="Wingdings" panose="05000000000000000000" pitchFamily="2" charset="2"/>
              <a:buChar char="ü"/>
            </a:pPr>
            <a:r>
              <a:rPr lang="en-US" dirty="0" smtClean="0">
                <a:solidFill>
                  <a:prstClr val="black"/>
                </a:solidFill>
                <a:latin typeface="Tw Cen MT"/>
                <a:ea typeface="+mn-ea"/>
                <a:cs typeface="+mn-cs"/>
              </a:rPr>
              <a:t>Identify the </a:t>
            </a:r>
            <a:r>
              <a:rPr lang="en-US" i="1" dirty="0" smtClean="0">
                <a:solidFill>
                  <a:prstClr val="black"/>
                </a:solidFill>
                <a:latin typeface="Tw Cen MT"/>
                <a:ea typeface="+mn-ea"/>
                <a:cs typeface="+mn-cs"/>
              </a:rPr>
              <a:t>essential</a:t>
            </a:r>
            <a:r>
              <a:rPr lang="en-US" dirty="0" smtClean="0">
                <a:solidFill>
                  <a:prstClr val="black"/>
                </a:solidFill>
                <a:latin typeface="Tw Cen MT"/>
                <a:ea typeface="+mn-ea"/>
                <a:cs typeface="+mn-cs"/>
              </a:rPr>
              <a:t> tools and supports across only platforms that are available at the school site (e.g. non-tech, iOs built in, Windows/Microsoft built in, web/cloud-based, tablet, software, devices).</a:t>
            </a:r>
          </a:p>
          <a:p>
            <a:pPr fontAlgn="auto">
              <a:spcBef>
                <a:spcPts val="0"/>
              </a:spcBef>
              <a:spcAft>
                <a:spcPts val="0"/>
              </a:spcAft>
            </a:pPr>
            <a:endParaRPr lang="en-US" dirty="0">
              <a:solidFill>
                <a:prstClr val="black"/>
              </a:solidFill>
              <a:latin typeface="Tw Cen MT"/>
              <a:ea typeface="+mn-ea"/>
              <a:cs typeface="+mn-cs"/>
            </a:endParaRPr>
          </a:p>
        </p:txBody>
      </p:sp>
    </p:spTree>
    <p:extLst>
      <p:ext uri="{BB962C8B-B14F-4D97-AF65-F5344CB8AC3E}">
        <p14:creationId xmlns:p14="http://schemas.microsoft.com/office/powerpoint/2010/main" val="18730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87" y="228600"/>
            <a:ext cx="8093414" cy="990600"/>
          </a:xfrm>
        </p:spPr>
        <p:txBody>
          <a:bodyPr>
            <a:noAutofit/>
          </a:bodyPr>
          <a:lstStyle/>
          <a:p>
            <a:r>
              <a:rPr lang="en-US" sz="3000" dirty="0" smtClean="0"/>
              <a:t># 2 – Combine resources, planning, training and coaching into the model</a:t>
            </a:r>
            <a:endParaRPr lang="en-US" sz="3000" dirty="0"/>
          </a:p>
        </p:txBody>
      </p:sp>
      <p:sp>
        <p:nvSpPr>
          <p:cNvPr id="4" name="TextBox 3"/>
          <p:cNvSpPr txBox="1"/>
          <p:nvPr/>
        </p:nvSpPr>
        <p:spPr>
          <a:xfrm>
            <a:off x="517187" y="1676401"/>
            <a:ext cx="8093413" cy="4801314"/>
          </a:xfrm>
          <a:prstGeom prst="rect">
            <a:avLst/>
          </a:prstGeom>
          <a:solidFill>
            <a:schemeClr val="accent2">
              <a:lumMod val="20000"/>
              <a:lumOff val="80000"/>
            </a:schemeClr>
          </a:solid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Resources to consider include the UDL Toolkit along with Quick Guides and Videos for training staff (many are already readily available across the internet) for each tool or strategy prioritized for the site (in our model these will be developed and updated by AT Specialist staff, and will be available on a website available to the site UDL leaders). [go to the HIAT site for a great example!]</a:t>
            </a:r>
          </a:p>
          <a:p>
            <a:pPr marL="285750" indent="-285750" fontAlgn="auto">
              <a:spcBef>
                <a:spcPts val="0"/>
              </a:spcBef>
              <a:spcAft>
                <a:spcPts val="0"/>
              </a:spcAft>
              <a:buFont typeface="Arial" panose="020B0604020202020204" pitchFamily="34" charset="0"/>
              <a:buChar char="•"/>
            </a:pPr>
            <a:endParaRPr lang="en-US" dirty="0">
              <a:solidFill>
                <a:prstClr val="black"/>
              </a:solidFill>
              <a:latin typeface="Tw Cen MT"/>
              <a:ea typeface="+mn-ea"/>
              <a:cs typeface="+mn-cs"/>
            </a:endParaRPr>
          </a:p>
          <a:p>
            <a:pPr marL="285750"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Ensure that each site has the opportunity to develop an implementation plan specific for that site. </a:t>
            </a:r>
            <a:r>
              <a:rPr lang="en-US" dirty="0">
                <a:solidFill>
                  <a:prstClr val="black"/>
                </a:solidFill>
                <a:latin typeface="Tw Cen MT"/>
                <a:ea typeface="+mn-ea"/>
                <a:cs typeface="+mn-cs"/>
              </a:rPr>
              <a:t>S</a:t>
            </a:r>
            <a:r>
              <a:rPr lang="en-US" dirty="0" smtClean="0">
                <a:solidFill>
                  <a:prstClr val="black"/>
                </a:solidFill>
                <a:latin typeface="Tw Cen MT"/>
                <a:ea typeface="+mn-ea"/>
                <a:cs typeface="+mn-cs"/>
              </a:rPr>
              <a:t>ome things to consider might include: </a:t>
            </a:r>
          </a:p>
          <a:p>
            <a:pPr marL="742950" lvl="1"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what type of general UDL training will the site UDL leader provide to all teachers across the year? </a:t>
            </a:r>
          </a:p>
          <a:p>
            <a:pPr marL="742950" lvl="1"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how will teachers access additional coaching or support? </a:t>
            </a:r>
          </a:p>
          <a:p>
            <a:pPr marL="742950" lvl="1"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how/when will staff complete the UDA planning process (e.g. using the ISAAP tool) for students in anticipation of Smarter Balanced assessments? </a:t>
            </a:r>
          </a:p>
          <a:p>
            <a:pPr marL="742950" lvl="1"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how will teachers identify and refer specific students for more in-depth consideration of designated supports? </a:t>
            </a:r>
          </a:p>
          <a:p>
            <a:pPr marL="742950" lvl="1" indent="-285750" fontAlgn="auto">
              <a:spcBef>
                <a:spcPts val="0"/>
              </a:spcBef>
              <a:spcAft>
                <a:spcPts val="0"/>
              </a:spcAft>
              <a:buFont typeface="Arial" panose="020B0604020202020204" pitchFamily="34" charset="0"/>
              <a:buChar char="•"/>
            </a:pPr>
            <a:r>
              <a:rPr lang="en-US" dirty="0" smtClean="0">
                <a:solidFill>
                  <a:prstClr val="black"/>
                </a:solidFill>
                <a:latin typeface="Tw Cen MT"/>
                <a:ea typeface="+mn-ea"/>
                <a:cs typeface="+mn-cs"/>
              </a:rPr>
              <a:t>how will site UDL leaders provide training [using the Quick Guides and Videos provided] when a teacher will trial a strategy or tool?</a:t>
            </a:r>
          </a:p>
        </p:txBody>
      </p:sp>
    </p:spTree>
    <p:extLst>
      <p:ext uri="{BB962C8B-B14F-4D97-AF65-F5344CB8AC3E}">
        <p14:creationId xmlns:p14="http://schemas.microsoft.com/office/powerpoint/2010/main" val="2339024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8093413" cy="4893647"/>
          </a:xfrm>
          <a:prstGeom prst="rect">
            <a:avLst/>
          </a:prstGeom>
          <a:solidFill>
            <a:schemeClr val="accent2">
              <a:lumMod val="20000"/>
              <a:lumOff val="80000"/>
            </a:schemeClr>
          </a:solidFill>
        </p:spPr>
        <p:txBody>
          <a:bodyPr wrap="square" rtlCol="0">
            <a:spAutoFit/>
          </a:bodyPr>
          <a:lstStyle/>
          <a:p>
            <a:pPr fontAlgn="auto">
              <a:spcBef>
                <a:spcPts val="0"/>
              </a:spcBef>
              <a:spcAft>
                <a:spcPts val="0"/>
              </a:spcAft>
            </a:pPr>
            <a:r>
              <a:rPr lang="en-US" sz="2400" dirty="0" smtClean="0">
                <a:solidFill>
                  <a:prstClr val="black"/>
                </a:solidFill>
                <a:latin typeface="Tw Cen MT"/>
                <a:ea typeface="+mn-ea"/>
                <a:cs typeface="+mn-cs"/>
              </a:rPr>
              <a:t>Develop a training plan that scaffolds learning over a period of time, and allows for the acquisition of: </a:t>
            </a:r>
          </a:p>
          <a:p>
            <a:pPr marL="342900" indent="-342900" fontAlgn="auto">
              <a:spcBef>
                <a:spcPts val="0"/>
              </a:spcBef>
              <a:spcAft>
                <a:spcPts val="0"/>
              </a:spcAft>
              <a:buFont typeface="Arial" panose="020B0604020202020204" pitchFamily="34" charset="0"/>
              <a:buChar char="•"/>
            </a:pPr>
            <a:r>
              <a:rPr lang="en-US" sz="2400" dirty="0" smtClean="0">
                <a:solidFill>
                  <a:prstClr val="black"/>
                </a:solidFill>
                <a:latin typeface="Tw Cen MT"/>
                <a:ea typeface="+mn-ea"/>
                <a:cs typeface="+mn-cs"/>
              </a:rPr>
              <a:t>general knowledge (e.g. principles of UDL, which can be done with online learning modules when convenient for staff; </a:t>
            </a:r>
          </a:p>
          <a:p>
            <a:pPr marL="342900" indent="-342900" fontAlgn="auto">
              <a:spcBef>
                <a:spcPts val="0"/>
              </a:spcBef>
              <a:spcAft>
                <a:spcPts val="0"/>
              </a:spcAft>
              <a:buFont typeface="Arial" panose="020B0604020202020204" pitchFamily="34" charset="0"/>
              <a:buChar char="•"/>
            </a:pPr>
            <a:r>
              <a:rPr lang="en-US" sz="2400" dirty="0" smtClean="0">
                <a:solidFill>
                  <a:prstClr val="black"/>
                </a:solidFill>
                <a:latin typeface="Tw Cen MT"/>
                <a:ea typeface="+mn-ea"/>
                <a:cs typeface="+mn-cs"/>
              </a:rPr>
              <a:t>understanding of the tools and strategies available in the UDL toolkit and how to select strategies and tools to align with areas of need; </a:t>
            </a:r>
          </a:p>
          <a:p>
            <a:pPr marL="342900" indent="-342900" fontAlgn="auto">
              <a:spcBef>
                <a:spcPts val="0"/>
              </a:spcBef>
              <a:spcAft>
                <a:spcPts val="0"/>
              </a:spcAft>
              <a:buFont typeface="Arial" panose="020B0604020202020204" pitchFamily="34" charset="0"/>
              <a:buChar char="•"/>
            </a:pPr>
            <a:r>
              <a:rPr lang="en-US" sz="2400" dirty="0" smtClean="0">
                <a:solidFill>
                  <a:prstClr val="black"/>
                </a:solidFill>
                <a:latin typeface="Tw Cen MT"/>
                <a:ea typeface="+mn-ea"/>
                <a:cs typeface="+mn-cs"/>
              </a:rPr>
              <a:t>how to facilitate a team-based consideration process;</a:t>
            </a:r>
          </a:p>
          <a:p>
            <a:pPr marL="342900" indent="-342900" fontAlgn="auto">
              <a:spcBef>
                <a:spcPts val="0"/>
              </a:spcBef>
              <a:spcAft>
                <a:spcPts val="0"/>
              </a:spcAft>
              <a:buFont typeface="Arial" panose="020B0604020202020204" pitchFamily="34" charset="0"/>
              <a:buChar char="•"/>
            </a:pPr>
            <a:r>
              <a:rPr lang="en-US" sz="2400" dirty="0" smtClean="0">
                <a:solidFill>
                  <a:prstClr val="black"/>
                </a:solidFill>
                <a:latin typeface="Tw Cen MT"/>
                <a:ea typeface="+mn-ea"/>
                <a:cs typeface="+mn-cs"/>
              </a:rPr>
              <a:t>how to document for the 504 plan and/or IEP when the student has a disability) </a:t>
            </a:r>
          </a:p>
          <a:p>
            <a:pPr fontAlgn="auto">
              <a:spcBef>
                <a:spcPts val="0"/>
              </a:spcBef>
              <a:spcAft>
                <a:spcPts val="0"/>
              </a:spcAft>
            </a:pPr>
            <a:endParaRPr lang="en-US" sz="2400" dirty="0" smtClean="0">
              <a:solidFill>
                <a:prstClr val="black"/>
              </a:solidFill>
              <a:latin typeface="Tw Cen MT"/>
              <a:ea typeface="+mn-ea"/>
              <a:cs typeface="+mn-cs"/>
            </a:endParaRPr>
          </a:p>
          <a:p>
            <a:pPr fontAlgn="auto">
              <a:spcBef>
                <a:spcPts val="0"/>
              </a:spcBef>
              <a:spcAft>
                <a:spcPts val="0"/>
              </a:spcAft>
            </a:pPr>
            <a:r>
              <a:rPr lang="en-US" sz="2400" dirty="0">
                <a:solidFill>
                  <a:prstClr val="black"/>
                </a:solidFill>
                <a:latin typeface="Tw Cen MT"/>
                <a:ea typeface="+mn-ea"/>
                <a:cs typeface="+mn-cs"/>
              </a:rPr>
              <a:t>a</a:t>
            </a:r>
            <a:r>
              <a:rPr lang="en-US" sz="2400" dirty="0" smtClean="0">
                <a:solidFill>
                  <a:prstClr val="black"/>
                </a:solidFill>
                <a:latin typeface="Tw Cen MT"/>
                <a:ea typeface="+mn-ea"/>
                <a:cs typeface="+mn-cs"/>
              </a:rPr>
              <a:t>nd includes ongoing practice and coaching in the roles and responsibilities of the site UDL leader. </a:t>
            </a:r>
            <a:endParaRPr lang="en-US" sz="2400" dirty="0">
              <a:solidFill>
                <a:prstClr val="black"/>
              </a:solidFill>
              <a:latin typeface="Tw Cen MT"/>
              <a:ea typeface="+mn-ea"/>
              <a:cs typeface="+mn-cs"/>
            </a:endParaRPr>
          </a:p>
        </p:txBody>
      </p:sp>
    </p:spTree>
    <p:extLst>
      <p:ext uri="{BB962C8B-B14F-4D97-AF65-F5344CB8AC3E}">
        <p14:creationId xmlns:p14="http://schemas.microsoft.com/office/powerpoint/2010/main" val="1528711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final thoughts…</a:t>
            </a:r>
            <a:endParaRPr lang="en-US"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US" dirty="0" smtClean="0"/>
              <a:t>Both the Common Core State Standards and the Smarter Balanced assessments ensure ACCESS for all students. </a:t>
            </a:r>
          </a:p>
          <a:p>
            <a:pPr lvl="1">
              <a:buFont typeface="Arial" panose="020B0604020202020204" pitchFamily="34" charset="0"/>
              <a:buChar char="•"/>
            </a:pPr>
            <a:r>
              <a:rPr lang="en-US" dirty="0" smtClean="0"/>
              <a:t>We know we can only guarantee that if we’ve built it into good instruction from the start.</a:t>
            </a:r>
          </a:p>
          <a:p>
            <a:pPr lvl="1">
              <a:buFont typeface="Arial" panose="020B0604020202020204" pitchFamily="34" charset="0"/>
              <a:buChar char="•"/>
            </a:pPr>
            <a:r>
              <a:rPr lang="en-US" dirty="0" smtClean="0"/>
              <a:t>We know that UDL is the framework that is critical to making that happen, and is embedded into the standards. </a:t>
            </a:r>
          </a:p>
          <a:p>
            <a:pPr lvl="1">
              <a:buFont typeface="Arial" panose="020B0604020202020204" pitchFamily="34" charset="0"/>
              <a:buChar char="•"/>
            </a:pPr>
            <a:r>
              <a:rPr lang="en-US" dirty="0" smtClean="0"/>
              <a:t>We know that for some students more specific supports and accommodations (including AT) will be needed.</a:t>
            </a:r>
          </a:p>
          <a:p>
            <a:pPr lvl="1">
              <a:buFont typeface="Arial" panose="020B0604020202020204" pitchFamily="34" charset="0"/>
              <a:buChar char="•"/>
            </a:pPr>
            <a:r>
              <a:rPr lang="en-US" dirty="0" smtClean="0"/>
              <a:t>We know, anecdotally, that these important elements are not always at the forefront of (or even included in)</a:t>
            </a:r>
            <a:r>
              <a:rPr lang="en-US" dirty="0"/>
              <a:t> </a:t>
            </a:r>
            <a:r>
              <a:rPr lang="en-US" dirty="0" smtClean="0"/>
              <a:t>planning, training and implementation of these changes. </a:t>
            </a:r>
          </a:p>
          <a:p>
            <a:pPr marL="0" indent="0">
              <a:buNone/>
            </a:pPr>
            <a:r>
              <a:rPr lang="en-US" dirty="0" smtClean="0"/>
              <a:t>We have a unique opportunity here to design our systems and supports to include ALL students and improve outcomes across our traditionally struggling learners. </a:t>
            </a:r>
            <a:endParaRPr lang="en-US" dirty="0"/>
          </a:p>
        </p:txBody>
      </p:sp>
    </p:spTree>
    <p:extLst>
      <p:ext uri="{BB962C8B-B14F-4D97-AF65-F5344CB8AC3E}">
        <p14:creationId xmlns:p14="http://schemas.microsoft.com/office/powerpoint/2010/main" val="94651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Designing to Scale…Up!</a:t>
            </a:r>
          </a:p>
        </p:txBody>
      </p:sp>
      <p:pic>
        <p:nvPicPr>
          <p:cNvPr id="8" name="Picture 7" descr="Screen Shot 2015-02-06 at 1.50.24 PM.png"/>
          <p:cNvPicPr>
            <a:picLocks noChangeAspect="1"/>
          </p:cNvPicPr>
          <p:nvPr/>
        </p:nvPicPr>
        <p:blipFill>
          <a:blip r:embed="rId2"/>
          <a:stretch>
            <a:fillRect/>
          </a:stretch>
        </p:blipFill>
        <p:spPr>
          <a:xfrm>
            <a:off x="2286000" y="2057400"/>
            <a:ext cx="6096000" cy="4559808"/>
          </a:xfrm>
          <a:prstGeom prst="rect">
            <a:avLst/>
          </a:prstGeom>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Built for Lasting Effect…</a:t>
            </a:r>
          </a:p>
        </p:txBody>
      </p:sp>
      <p:sp>
        <p:nvSpPr>
          <p:cNvPr id="4" name="Rectangle 3"/>
          <p:cNvSpPr/>
          <p:nvPr/>
        </p:nvSpPr>
        <p:spPr>
          <a:xfrm>
            <a:off x="1447800" y="2551837"/>
            <a:ext cx="7696200" cy="3785652"/>
          </a:xfrm>
          <a:prstGeom prst="rect">
            <a:avLst/>
          </a:prstGeom>
        </p:spPr>
        <p:txBody>
          <a:bodyPr wrap="square">
            <a:spAutoFit/>
          </a:bodyPr>
          <a:lstStyle/>
          <a:p>
            <a:r>
              <a:rPr lang="en-US" sz="2800" dirty="0" smtClean="0"/>
              <a:t>All students should have an equal </a:t>
            </a:r>
          </a:p>
          <a:p>
            <a:r>
              <a:rPr lang="en-US" sz="2800" dirty="0" smtClean="0"/>
              <a:t>opportunity to learn and excel in a safe and supportive environment. Because inequities at all levels of education still exist, educational equity is the </a:t>
            </a:r>
            <a:r>
              <a:rPr lang="en-US" sz="2800" b="1" i="1" dirty="0" smtClean="0"/>
              <a:t>civil rights issue of our generation. </a:t>
            </a:r>
          </a:p>
          <a:p>
            <a:endParaRPr lang="en-US" i="1" dirty="0" smtClean="0"/>
          </a:p>
          <a:p>
            <a:pPr>
              <a:buFontTx/>
              <a:buChar char="-"/>
            </a:pPr>
            <a:r>
              <a:rPr lang="en-US" i="1" dirty="0" smtClean="0"/>
              <a:t> The United States Department of Education’s Strategic Plan for Fiscal   </a:t>
            </a:r>
          </a:p>
          <a:p>
            <a:r>
              <a:rPr lang="en-US" i="1" dirty="0" smtClean="0"/>
              <a:t>  Years 2011-2014</a:t>
            </a:r>
          </a:p>
          <a:p>
            <a:r>
              <a:rPr lang="en-US" i="1" dirty="0" smtClean="0"/>
              <a:t>- The California ELA/ELD Frameworks pgs. 2-3</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304800"/>
            <a:ext cx="7620000" cy="1143000"/>
          </a:xfrm>
        </p:spPr>
        <p:txBody>
          <a:bodyPr/>
          <a:lstStyle/>
          <a:p>
            <a:pPr>
              <a:defRPr/>
            </a:pPr>
            <a:r>
              <a:rPr lang="en-US" altLang="en-US" sz="3200" dirty="0">
                <a:latin typeface="+mj-lt"/>
                <a:ea typeface="Calibri" pitchFamily="-65" charset="0"/>
                <a:cs typeface="Calibri" pitchFamily="-65" charset="0"/>
              </a:rPr>
              <a:t>California Assessment of Student Performance and Progress (CAASPP) </a:t>
            </a:r>
            <a:r>
              <a:rPr lang="en-US" altLang="en-US" sz="3200" dirty="0" smtClean="0">
                <a:latin typeface="+mj-lt"/>
                <a:ea typeface="Calibri" pitchFamily="-65" charset="0"/>
                <a:cs typeface="Calibri" pitchFamily="-65" charset="0"/>
              </a:rPr>
              <a:t>System Resources</a:t>
            </a:r>
          </a:p>
        </p:txBody>
      </p:sp>
      <p:pic>
        <p:nvPicPr>
          <p:cNvPr id="5" name="Picture 4" descr="Screen Shot 2015-02-07 at 7.34.09 PM.png"/>
          <p:cNvPicPr>
            <a:picLocks noChangeAspect="1"/>
          </p:cNvPicPr>
          <p:nvPr/>
        </p:nvPicPr>
        <p:blipFill>
          <a:blip r:embed="rId3"/>
          <a:stretch>
            <a:fillRect/>
          </a:stretch>
        </p:blipFill>
        <p:spPr>
          <a:xfrm>
            <a:off x="1752600" y="1999102"/>
            <a:ext cx="4114800" cy="4858898"/>
          </a:xfrm>
          <a:prstGeom prst="rect">
            <a:avLst/>
          </a:prstGeom>
        </p:spPr>
      </p:pic>
      <p:sp>
        <p:nvSpPr>
          <p:cNvPr id="6" name="Rectangle 5"/>
          <p:cNvSpPr/>
          <p:nvPr/>
        </p:nvSpPr>
        <p:spPr>
          <a:xfrm>
            <a:off x="6019800" y="4038600"/>
            <a:ext cx="2971800" cy="584776"/>
          </a:xfrm>
          <a:prstGeom prst="rect">
            <a:avLst/>
          </a:prstGeom>
        </p:spPr>
        <p:txBody>
          <a:bodyPr wrap="square">
            <a:spAutoFit/>
          </a:bodyPr>
          <a:lstStyle/>
          <a:p>
            <a:r>
              <a:rPr lang="en-US" sz="1600" b="1" dirty="0" smtClean="0">
                <a:latin typeface="Calibri"/>
                <a:cs typeface="Calibri"/>
                <a:hlinkClick r:id="rId4"/>
              </a:rPr>
              <a:t>http://www.cde.ca.gov/ta/tg/ca/accesssupport.asp</a:t>
            </a:r>
            <a:r>
              <a:rPr lang="en-US" sz="1600" b="1" dirty="0" smtClean="0">
                <a:latin typeface="Calibri"/>
                <a:cs typeface="Calibri"/>
              </a:rPr>
              <a:t> </a:t>
            </a:r>
            <a:endParaRPr lang="en-US" sz="1600" b="1"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04800"/>
            <a:ext cx="7391400" cy="1143000"/>
          </a:xfrm>
        </p:spPr>
        <p:txBody>
          <a:bodyPr/>
          <a:lstStyle/>
          <a:p>
            <a:pPr>
              <a:defRPr/>
            </a:pPr>
            <a:r>
              <a:rPr lang="en-US" altLang="en-US" dirty="0" smtClean="0">
                <a:latin typeface="+mj-lt"/>
                <a:ea typeface="Calibri" pitchFamily="-65" charset="0"/>
                <a:cs typeface="Calibri" pitchFamily="-65" charset="0"/>
              </a:rPr>
              <a:t>Matrix One</a:t>
            </a:r>
          </a:p>
        </p:txBody>
      </p:sp>
      <p:sp>
        <p:nvSpPr>
          <p:cNvPr id="6" name="Rectangle 5"/>
          <p:cNvSpPr/>
          <p:nvPr/>
        </p:nvSpPr>
        <p:spPr>
          <a:xfrm>
            <a:off x="6019800" y="4038600"/>
            <a:ext cx="2971800" cy="584776"/>
          </a:xfrm>
          <a:prstGeom prst="rect">
            <a:avLst/>
          </a:prstGeom>
        </p:spPr>
        <p:txBody>
          <a:bodyPr wrap="square">
            <a:spAutoFit/>
          </a:bodyPr>
          <a:lstStyle/>
          <a:p>
            <a:r>
              <a:rPr lang="en-US" sz="1600" b="1" dirty="0" smtClean="0">
                <a:latin typeface="Calibri"/>
                <a:cs typeface="Calibri"/>
                <a:hlinkClick r:id="rId3"/>
              </a:rPr>
              <a:t>http://www.cde.ca.gov/ta/tg/ai/caasppmatrix1.asp</a:t>
            </a:r>
            <a:r>
              <a:rPr lang="en-US" sz="1600" b="1" dirty="0" smtClean="0">
                <a:latin typeface="Calibri"/>
                <a:cs typeface="Calibri"/>
              </a:rPr>
              <a:t> </a:t>
            </a:r>
            <a:endParaRPr lang="en-US" sz="1600" b="1" dirty="0">
              <a:latin typeface="Calibri"/>
              <a:cs typeface="Calibri"/>
            </a:endParaRPr>
          </a:p>
        </p:txBody>
      </p:sp>
      <p:pic>
        <p:nvPicPr>
          <p:cNvPr id="7" name="Picture 6" descr="Screen Shot 2015-02-09 at 6.11.20 PM.png"/>
          <p:cNvPicPr>
            <a:picLocks noChangeAspect="1"/>
          </p:cNvPicPr>
          <p:nvPr/>
        </p:nvPicPr>
        <p:blipFill>
          <a:blip r:embed="rId4"/>
          <a:stretch>
            <a:fillRect/>
          </a:stretch>
        </p:blipFill>
        <p:spPr>
          <a:xfrm>
            <a:off x="1828800" y="2007546"/>
            <a:ext cx="4160296" cy="4850454"/>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04800"/>
            <a:ext cx="7391400" cy="1143000"/>
          </a:xfrm>
        </p:spPr>
        <p:txBody>
          <a:bodyPr/>
          <a:lstStyle/>
          <a:p>
            <a:pPr>
              <a:defRPr/>
            </a:pPr>
            <a:r>
              <a:rPr lang="en-US" altLang="en-US" dirty="0" smtClean="0">
                <a:latin typeface="+mj-lt"/>
                <a:ea typeface="Calibri" pitchFamily="-65" charset="0"/>
                <a:cs typeface="Calibri" pitchFamily="-65" charset="0"/>
              </a:rPr>
              <a:t>Usability, Accessibility, and Accommodations Guidelines</a:t>
            </a:r>
          </a:p>
        </p:txBody>
      </p:sp>
      <p:sp>
        <p:nvSpPr>
          <p:cNvPr id="6" name="Rectangle 5"/>
          <p:cNvSpPr/>
          <p:nvPr/>
        </p:nvSpPr>
        <p:spPr>
          <a:xfrm>
            <a:off x="6172200" y="3657600"/>
            <a:ext cx="2971800" cy="1323439"/>
          </a:xfrm>
          <a:prstGeom prst="rect">
            <a:avLst/>
          </a:prstGeom>
        </p:spPr>
        <p:txBody>
          <a:bodyPr wrap="square">
            <a:spAutoFit/>
          </a:bodyPr>
          <a:lstStyle/>
          <a:p>
            <a:r>
              <a:rPr lang="en-US" sz="1600" b="1" dirty="0" smtClean="0">
                <a:latin typeface="Calibri"/>
                <a:cs typeface="Calibri"/>
                <a:hlinkClick r:id="rId3"/>
              </a:rPr>
              <a:t>http://www.smarterbalanced.org/wordpress/wp-content/uploads/2014/08/SmarterBalanced_Guidelines.pdf</a:t>
            </a:r>
            <a:r>
              <a:rPr lang="en-US" sz="1600" b="1" dirty="0" smtClean="0">
                <a:latin typeface="Calibri"/>
                <a:cs typeface="Calibri"/>
              </a:rPr>
              <a:t> </a:t>
            </a:r>
            <a:endParaRPr lang="en-US" sz="1600" b="1" dirty="0">
              <a:latin typeface="Calibri"/>
              <a:cs typeface="Calibri"/>
            </a:endParaRPr>
          </a:p>
        </p:txBody>
      </p:sp>
      <p:pic>
        <p:nvPicPr>
          <p:cNvPr id="5" name="Picture 4" descr="Screen Shot 2015-02-09 at 6.14.49 PM.png"/>
          <p:cNvPicPr>
            <a:picLocks noChangeAspect="1"/>
          </p:cNvPicPr>
          <p:nvPr/>
        </p:nvPicPr>
        <p:blipFill>
          <a:blip r:embed="rId4"/>
          <a:srcRect l="19869"/>
          <a:stretch>
            <a:fillRect/>
          </a:stretch>
        </p:blipFill>
        <p:spPr>
          <a:xfrm>
            <a:off x="1981200" y="1973089"/>
            <a:ext cx="4097335" cy="4884911"/>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04800"/>
            <a:ext cx="7391400" cy="1143000"/>
          </a:xfrm>
        </p:spPr>
        <p:txBody>
          <a:bodyPr/>
          <a:lstStyle/>
          <a:p>
            <a:pPr>
              <a:defRPr/>
            </a:pPr>
            <a:r>
              <a:rPr lang="en-US" altLang="en-US" dirty="0" smtClean="0">
                <a:latin typeface="+mj-lt"/>
                <a:ea typeface="Calibri" pitchFamily="-65" charset="0"/>
                <a:cs typeface="Calibri" pitchFamily="-65" charset="0"/>
              </a:rPr>
              <a:t>Usability, Accessibility, and Accommodations Guidelines</a:t>
            </a:r>
          </a:p>
        </p:txBody>
      </p:sp>
      <p:pic>
        <p:nvPicPr>
          <p:cNvPr id="7" name="Picture 6" descr="Screen Shot 2014-07-16 at 1.48.12 PM.png"/>
          <p:cNvPicPr>
            <a:picLocks noChangeAspect="1"/>
          </p:cNvPicPr>
          <p:nvPr/>
        </p:nvPicPr>
        <p:blipFill>
          <a:blip r:embed="rId3"/>
          <a:stretch>
            <a:fillRect/>
          </a:stretch>
        </p:blipFill>
        <p:spPr>
          <a:xfrm>
            <a:off x="2362200" y="1981200"/>
            <a:ext cx="5903049" cy="4876800"/>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04800"/>
            <a:ext cx="7391400" cy="1143000"/>
          </a:xfrm>
        </p:spPr>
        <p:txBody>
          <a:bodyPr/>
          <a:lstStyle/>
          <a:p>
            <a:pPr>
              <a:defRPr/>
            </a:pPr>
            <a:r>
              <a:rPr lang="en-US" altLang="en-US" sz="3600" dirty="0" smtClean="0">
                <a:latin typeface="+mj-lt"/>
                <a:ea typeface="Calibri" pitchFamily="-65" charset="0"/>
                <a:cs typeface="Calibri" pitchFamily="-65" charset="0"/>
              </a:rPr>
              <a:t>Usability, Accessibility, and Accommodations </a:t>
            </a:r>
            <a:br>
              <a:rPr lang="en-US" altLang="en-US" sz="3600" dirty="0" smtClean="0">
                <a:latin typeface="+mj-lt"/>
                <a:ea typeface="Calibri" pitchFamily="-65" charset="0"/>
                <a:cs typeface="Calibri" pitchFamily="-65" charset="0"/>
              </a:rPr>
            </a:br>
            <a:r>
              <a:rPr lang="en-US" altLang="en-US" sz="3600" dirty="0" smtClean="0">
                <a:latin typeface="+mj-lt"/>
                <a:ea typeface="Calibri" pitchFamily="-65" charset="0"/>
                <a:cs typeface="Calibri" pitchFamily="-65" charset="0"/>
              </a:rPr>
              <a:t>Implementation Guide</a:t>
            </a:r>
          </a:p>
        </p:txBody>
      </p:sp>
      <p:pic>
        <p:nvPicPr>
          <p:cNvPr id="4" name="Picture 3" descr="Screen Shot 2015-02-09 at 6.32.57 PM.png"/>
          <p:cNvPicPr>
            <a:picLocks noChangeAspect="1"/>
          </p:cNvPicPr>
          <p:nvPr/>
        </p:nvPicPr>
        <p:blipFill>
          <a:blip r:embed="rId3"/>
          <a:srcRect l="17720" r="933"/>
          <a:stretch>
            <a:fillRect/>
          </a:stretch>
        </p:blipFill>
        <p:spPr>
          <a:xfrm>
            <a:off x="1676400" y="2014642"/>
            <a:ext cx="4178022" cy="4843358"/>
          </a:xfrm>
          <a:prstGeom prst="rect">
            <a:avLst/>
          </a:prstGeom>
        </p:spPr>
      </p:pic>
      <p:sp>
        <p:nvSpPr>
          <p:cNvPr id="5" name="Rectangle 4"/>
          <p:cNvSpPr/>
          <p:nvPr/>
        </p:nvSpPr>
        <p:spPr>
          <a:xfrm>
            <a:off x="6096000" y="2895600"/>
            <a:ext cx="3048000" cy="1569660"/>
          </a:xfrm>
          <a:prstGeom prst="rect">
            <a:avLst/>
          </a:prstGeom>
        </p:spPr>
        <p:txBody>
          <a:bodyPr wrap="square">
            <a:spAutoFit/>
          </a:bodyPr>
          <a:lstStyle/>
          <a:p>
            <a:r>
              <a:rPr lang="en-US" sz="1600" b="1" dirty="0" smtClean="0">
                <a:latin typeface="Calibri"/>
                <a:cs typeface="Calibri"/>
                <a:hlinkClick r:id="rId4"/>
              </a:rPr>
              <a:t>http://www.smarterbalanced.org/wordpress/wp-content/uploads/2014/03/Usability-Accessibility-and-Accommodations-Implementation-Guide.pdf</a:t>
            </a:r>
            <a:r>
              <a:rPr lang="en-US" sz="1600" b="1" dirty="0" smtClean="0">
                <a:latin typeface="Calibri"/>
                <a:cs typeface="Calibri"/>
              </a:rPr>
              <a:t> </a:t>
            </a:r>
            <a:endParaRPr lang="en-US" sz="1600" b="1"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304800"/>
            <a:ext cx="7391400" cy="1143000"/>
          </a:xfrm>
        </p:spPr>
        <p:txBody>
          <a:bodyPr/>
          <a:lstStyle/>
          <a:p>
            <a:pPr>
              <a:defRPr/>
            </a:pPr>
            <a:r>
              <a:rPr lang="en-US" altLang="en-US" dirty="0" smtClean="0">
                <a:latin typeface="+mj-lt"/>
                <a:ea typeface="Calibri" pitchFamily="-65" charset="0"/>
                <a:cs typeface="Calibri" pitchFamily="-65" charset="0"/>
              </a:rPr>
              <a:t>Classroom Activities</a:t>
            </a:r>
          </a:p>
        </p:txBody>
      </p:sp>
      <p:pic>
        <p:nvPicPr>
          <p:cNvPr id="4" name="Picture 3" descr="Screen Shot 2015-02-09 at 6.20.27 PM.png"/>
          <p:cNvPicPr>
            <a:picLocks noChangeAspect="1"/>
          </p:cNvPicPr>
          <p:nvPr/>
        </p:nvPicPr>
        <p:blipFill>
          <a:blip r:embed="rId3"/>
          <a:stretch>
            <a:fillRect/>
          </a:stretch>
        </p:blipFill>
        <p:spPr>
          <a:xfrm>
            <a:off x="1752600" y="1983850"/>
            <a:ext cx="4626084" cy="4874150"/>
          </a:xfrm>
          <a:prstGeom prst="rect">
            <a:avLst/>
          </a:prstGeom>
        </p:spPr>
      </p:pic>
      <p:sp>
        <p:nvSpPr>
          <p:cNvPr id="5" name="Rectangle 4"/>
          <p:cNvSpPr/>
          <p:nvPr/>
        </p:nvSpPr>
        <p:spPr>
          <a:xfrm>
            <a:off x="6400800" y="3657600"/>
            <a:ext cx="2743200" cy="1323439"/>
          </a:xfrm>
          <a:prstGeom prst="rect">
            <a:avLst/>
          </a:prstGeom>
        </p:spPr>
        <p:txBody>
          <a:bodyPr wrap="square">
            <a:spAutoFit/>
          </a:bodyPr>
          <a:lstStyle/>
          <a:p>
            <a:r>
              <a:rPr lang="en-US" sz="1600" b="1" dirty="0" smtClean="0">
                <a:latin typeface="Calibri"/>
                <a:cs typeface="Calibri"/>
                <a:hlinkClick r:id="rId4"/>
              </a:rPr>
              <a:t>http://sbac.portal.airast.org/wp-content/uploads/2014/03/Accessibility-Guide-for-Classroom-Activities-Final.pdf</a:t>
            </a:r>
            <a:r>
              <a:rPr lang="en-US" sz="1600" b="1" dirty="0" smtClean="0">
                <a:latin typeface="Calibri"/>
                <a:cs typeface="Calibri"/>
              </a:rPr>
              <a:t> </a:t>
            </a:r>
            <a:endParaRPr lang="en-US" sz="1600" b="1"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Blank Presentation">
  <a:themeElements>
    <a:clrScheme name="CCSS">
      <a:dk1>
        <a:srgbClr val="000066"/>
      </a:dk1>
      <a:lt1>
        <a:sysClr val="window" lastClr="FFFFFF"/>
      </a:lt1>
      <a:dk2>
        <a:srgbClr val="800000"/>
      </a:dk2>
      <a:lt2>
        <a:srgbClr val="FFCC81"/>
      </a:lt2>
      <a:accent1>
        <a:srgbClr val="0000FA"/>
      </a:accent1>
      <a:accent2>
        <a:srgbClr val="FF0909"/>
      </a:accent2>
      <a:accent3>
        <a:srgbClr val="B7B7FF"/>
      </a:accent3>
      <a:accent4>
        <a:srgbClr val="FFC9C9"/>
      </a:accent4>
      <a:accent5>
        <a:srgbClr val="9966FF"/>
      </a:accent5>
      <a:accent6>
        <a:srgbClr val="0099CC"/>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14069</TotalTime>
  <Words>2716</Words>
  <Application>Microsoft Office PowerPoint</Application>
  <PresentationFormat>On-screen Show (4:3)</PresentationFormat>
  <Paragraphs>308</Paragraphs>
  <Slides>39</Slides>
  <Notes>29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Blank Presentation</vt:lpstr>
      <vt:lpstr>Median</vt:lpstr>
      <vt:lpstr>Blueprint for Improving Instruction, Accessibility, and Outcomes for All Students</vt:lpstr>
      <vt:lpstr>The Blueprint</vt:lpstr>
      <vt:lpstr>Designing To Scale…UP!</vt:lpstr>
      <vt:lpstr>California Assessment of Student Performance and Progress (CAASPP) System Resources</vt:lpstr>
      <vt:lpstr>Matrix One</vt:lpstr>
      <vt:lpstr>Usability, Accessibility, and Accommodations Guidelines</vt:lpstr>
      <vt:lpstr>Usability, Accessibility, and Accommodations Guidelines</vt:lpstr>
      <vt:lpstr>Usability, Accessibility, and Accommodations  Implementation Guide</vt:lpstr>
      <vt:lpstr>Classroom Activities</vt:lpstr>
      <vt:lpstr>Classroom Activities</vt:lpstr>
      <vt:lpstr>Individual Student Assessment Accessibility Profile</vt:lpstr>
      <vt:lpstr>Individual Student Assessment Accessibility Profile</vt:lpstr>
      <vt:lpstr>Seven Step CAASPP ISAAP Process (Handout)</vt:lpstr>
      <vt:lpstr>Seven Step CAASPP ISAAP Process cont’d (Handout)</vt:lpstr>
      <vt:lpstr>Implementing the ISAAP Tool in a MTSS Framework Step 1</vt:lpstr>
      <vt:lpstr>Implementing the ISAAP Tool in a MTSS Framework Step 2</vt:lpstr>
      <vt:lpstr>Implementing the ISAAP Tool in a MTSS Framework Step 3</vt:lpstr>
      <vt:lpstr>Implementing the ISAAP Tool in a MTSS Framework Step 4</vt:lpstr>
      <vt:lpstr>Implementing the ISAAP Tool in a MTSS Framework Step 5</vt:lpstr>
      <vt:lpstr>Implementing the ISAAP Tool in a MTSS Framework Step 6</vt:lpstr>
      <vt:lpstr>Implementing the ISAAP Tool in a MTSS Framework Step 7</vt:lpstr>
      <vt:lpstr>Data-Driven Decision-Making</vt:lpstr>
      <vt:lpstr>Designing to scale…Up  An example… moving towards a Regional model to more effectively embed Universal Design for learning and Assistive technology into Instruction and assessment </vt:lpstr>
      <vt:lpstr>PowerPoint Presentation</vt:lpstr>
      <vt:lpstr>If our goal is ONE educational system for ALL students…</vt:lpstr>
      <vt:lpstr>Planning for Universal Tools, Designated Supports and Accommodations</vt:lpstr>
      <vt:lpstr>In heading towards a MTSS, we came from a different direction…our special education population</vt:lpstr>
      <vt:lpstr>Where did our discussion regarding  AT lead us?</vt:lpstr>
      <vt:lpstr>PowerPoint Presentation</vt:lpstr>
      <vt:lpstr>Why don’t “expert-driven” models work in general?</vt:lpstr>
      <vt:lpstr>SAMR Model for enhancing technology integration</vt:lpstr>
      <vt:lpstr>What might a multitiered system of support look like to address the needs of ALL students? </vt:lpstr>
      <vt:lpstr>What are some of the challenges to consider?</vt:lpstr>
      <vt:lpstr>Some strategies to consider:  # 1 – Identify the essential tools and supports</vt:lpstr>
      <vt:lpstr># 2 – Combine resources, planning, training and coaching into the model</vt:lpstr>
      <vt:lpstr>PowerPoint Presentation</vt:lpstr>
      <vt:lpstr>Some final thoughts…</vt:lpstr>
      <vt:lpstr>Designing to Scale…Up!</vt:lpstr>
      <vt:lpstr>Built for Lasting Effect…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CDE2</dc:creator>
  <cp:lastModifiedBy>Administrator</cp:lastModifiedBy>
  <cp:revision>228</cp:revision>
  <cp:lastPrinted>2015-02-11T20:15:04Z</cp:lastPrinted>
  <dcterms:created xsi:type="dcterms:W3CDTF">2015-02-11T01:49:26Z</dcterms:created>
  <dcterms:modified xsi:type="dcterms:W3CDTF">2015-02-11T22:04:30Z</dcterms:modified>
</cp:coreProperties>
</file>